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8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9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0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3"/>
  </p:notesMasterIdLst>
  <p:sldIdLst>
    <p:sldId id="256" r:id="rId2"/>
    <p:sldId id="257" r:id="rId3"/>
    <p:sldId id="258" r:id="rId4"/>
    <p:sldId id="259" r:id="rId5"/>
    <p:sldId id="260" r:id="rId6"/>
    <p:sldId id="319" r:id="rId7"/>
    <p:sldId id="261" r:id="rId8"/>
    <p:sldId id="262" r:id="rId9"/>
    <p:sldId id="263" r:id="rId10"/>
    <p:sldId id="264" r:id="rId11"/>
    <p:sldId id="320" r:id="rId12"/>
    <p:sldId id="266" r:id="rId13"/>
    <p:sldId id="267" r:id="rId14"/>
    <p:sldId id="268" r:id="rId15"/>
    <p:sldId id="269" r:id="rId16"/>
    <p:sldId id="326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323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9" r:id="rId45"/>
    <p:sldId id="300" r:id="rId46"/>
    <p:sldId id="301" r:id="rId47"/>
    <p:sldId id="302" r:id="rId48"/>
    <p:sldId id="324" r:id="rId49"/>
    <p:sldId id="304" r:id="rId50"/>
    <p:sldId id="316" r:id="rId51"/>
    <p:sldId id="307" r:id="rId52"/>
    <p:sldId id="308" r:id="rId53"/>
    <p:sldId id="309" r:id="rId54"/>
    <p:sldId id="318" r:id="rId55"/>
    <p:sldId id="311" r:id="rId56"/>
    <p:sldId id="312" r:id="rId57"/>
    <p:sldId id="313" r:id="rId58"/>
    <p:sldId id="314" r:id="rId59"/>
    <p:sldId id="315" r:id="rId60"/>
    <p:sldId id="305" r:id="rId61"/>
    <p:sldId id="325" r:id="rId62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AEFF7"/>
          </a:solidFill>
        </a:fill>
      </a:tcStyle>
    </a:wholeTbl>
    <a:band1H>
      <a:tcStyle>
        <a:tcBdr/>
        <a:fill>
          <a:solidFill>
            <a:srgbClr val="D2DEEF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D2DEEF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5B9BD5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5B9BD5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5B9BD5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5B9BD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-9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Arkusz1!$D$30</c:f>
              <c:strCache>
                <c:ptCount val="1"/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2000"/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Arkusz1!$C$31:$C$33</c:f>
              <c:numCache>
                <c:formatCode>General</c:formatCode>
                <c:ptCount val="3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</c:numCache>
            </c:numRef>
          </c:cat>
          <c:val>
            <c:numRef>
              <c:f>Arkusz1!$D$31:$D$33</c:f>
              <c:numCache>
                <c:formatCode>0%</c:formatCode>
                <c:ptCount val="3"/>
                <c:pt idx="0">
                  <c:v>0.74</c:v>
                </c:pt>
                <c:pt idx="1">
                  <c:v>0.81</c:v>
                </c:pt>
                <c:pt idx="2">
                  <c:v>0.82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6050816"/>
        <c:axId val="36052352"/>
        <c:axId val="0"/>
      </c:bar3DChart>
      <c:catAx>
        <c:axId val="360508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pl-PL"/>
          </a:p>
        </c:txPr>
        <c:crossAx val="36052352"/>
        <c:crosses val="autoZero"/>
        <c:auto val="1"/>
        <c:lblAlgn val="ctr"/>
        <c:lblOffset val="100"/>
        <c:noMultiLvlLbl val="0"/>
      </c:catAx>
      <c:valAx>
        <c:axId val="36052352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3605081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21"/>
      <c:rotY val="90"/>
      <c:rAngAx val="0"/>
      <c:perspective val="30"/>
    </c:view3D>
    <c:floor>
      <c:thickness val="0"/>
      <c:spPr>
        <a:noFill/>
        <a:ln w="9528" cap="flat">
          <a:solidFill>
            <a:srgbClr val="868686"/>
          </a:solidFill>
          <a:prstDash val="solid"/>
          <a:round/>
        </a:ln>
      </c:spPr>
    </c:floor>
    <c:sideWall>
      <c:thickness val="0"/>
      <c:spPr>
        <a:noFill/>
        <a:ln>
          <a:noFill/>
        </a:ln>
      </c:spPr>
    </c:sideWall>
    <c:backWall>
      <c:thickness val="0"/>
      <c:spPr>
        <a:noFill/>
        <a:ln>
          <a:noFill/>
        </a:ln>
      </c:spPr>
    </c:backWall>
    <c:plotArea>
      <c:layout/>
      <c:pie3DChart>
        <c:varyColors val="1"/>
        <c:ser>
          <c:idx val="0"/>
          <c:order val="0"/>
          <c:tx>
            <c:v>Serie1</c:v>
          </c:tx>
          <c:explosion val="25"/>
          <c:dPt>
            <c:idx val="0"/>
            <c:bubble3D val="0"/>
            <c:spPr>
              <a:solidFill>
                <a:srgbClr val="4572A7"/>
              </a:solidFill>
              <a:ln>
                <a:noFill/>
              </a:ln>
            </c:spPr>
          </c:dPt>
          <c:dPt>
            <c:idx val="1"/>
            <c:bubble3D val="0"/>
            <c:spPr>
              <a:solidFill>
                <a:srgbClr val="AA4643"/>
              </a:solidFill>
              <a:ln>
                <a:noFill/>
              </a:ln>
            </c:spPr>
          </c:dPt>
          <c:dPt>
            <c:idx val="2"/>
            <c:bubble3D val="0"/>
            <c:spPr>
              <a:solidFill>
                <a:srgbClr val="89A54E"/>
              </a:solidFill>
              <a:ln>
                <a:noFill/>
              </a:ln>
            </c:spPr>
          </c:dPt>
          <c:dPt>
            <c:idx val="3"/>
            <c:bubble3D val="0"/>
            <c:spPr>
              <a:solidFill>
                <a:srgbClr val="71588F"/>
              </a:solidFill>
              <a:ln>
                <a:noFill/>
              </a:ln>
            </c:spPr>
          </c:dPt>
          <c:dPt>
            <c:idx val="4"/>
            <c:bubble3D val="0"/>
            <c:spPr>
              <a:solidFill>
                <a:srgbClr val="4198AF"/>
              </a:solidFill>
              <a:ln>
                <a:noFill/>
              </a:ln>
            </c:spPr>
          </c:dPt>
          <c:dPt>
            <c:idx val="5"/>
            <c:bubble3D val="0"/>
            <c:spPr>
              <a:solidFill>
                <a:srgbClr val="DB843D"/>
              </a:solidFill>
              <a:ln>
                <a:noFill/>
              </a:ln>
            </c:spPr>
          </c:dPt>
          <c:dPt>
            <c:idx val="6"/>
            <c:bubble3D val="0"/>
            <c:spPr>
              <a:solidFill>
                <a:srgbClr val="93A9CF"/>
              </a:solidFill>
              <a:ln>
                <a:noFill/>
              </a:ln>
            </c:spPr>
          </c:dPt>
          <c:dLbls>
            <c:spPr>
              <a:noFill/>
              <a:ln>
                <a:noFill/>
              </a:ln>
              <a:effectLst/>
            </c:spPr>
            <c:txPr>
              <a:bodyPr lIns="0" tIns="0" rIns="0" bIns="0"/>
              <a:lstStyle/>
              <a:p>
                <a:pPr marL="0" marR="0" indent="0"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tabLst/>
                  <a:defRPr lang="pl-PL" sz="1400" b="0" i="0" u="none" strike="noStrike" kern="1200" baseline="0">
                    <a:solidFill>
                      <a:srgbClr val="000000"/>
                    </a:solidFill>
                    <a:latin typeface="Calibri"/>
                    <a:ea typeface=""/>
                    <a:cs typeface="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; </c:separator>
            <c:showLeaderLines val="1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</c:ext>
            </c:extLst>
          </c:dLbls>
          <c:cat>
            <c:strLit>
              <c:ptCount val="7"/>
              <c:pt idx="0">
                <c:v>szpital</c:v>
              </c:pt>
              <c:pt idx="1">
                <c:v>zoz</c:v>
              </c:pt>
              <c:pt idx="2">
                <c:v>IPP</c:v>
              </c:pt>
              <c:pt idx="3">
                <c:v>GPP</c:v>
              </c:pt>
              <c:pt idx="4">
                <c:v>IPLS</c:v>
              </c:pt>
              <c:pt idx="5">
                <c:v>ISPL</c:v>
              </c:pt>
              <c:pt idx="6">
                <c:v>GPL</c:v>
              </c:pt>
            </c:strLit>
          </c:cat>
          <c:val>
            <c:numLit>
              <c:formatCode>General</c:formatCode>
              <c:ptCount val="7"/>
              <c:pt idx="0">
                <c:v>1</c:v>
              </c:pt>
              <c:pt idx="1">
                <c:v>41</c:v>
              </c:pt>
              <c:pt idx="2">
                <c:v>2</c:v>
              </c:pt>
              <c:pt idx="3">
                <c:v>1</c:v>
              </c:pt>
              <c:pt idx="4">
                <c:v>49</c:v>
              </c:pt>
              <c:pt idx="5">
                <c:v>48</c:v>
              </c:pt>
              <c:pt idx="6">
                <c:v>1</c:v>
              </c:pt>
            </c:numLit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</c:spPr>
    </c:plotArea>
    <c:legend>
      <c:legendPos val="r"/>
      <c:layout/>
      <c:overlay val="0"/>
      <c:spPr>
        <a:noFill/>
        <a:ln>
          <a:noFill/>
        </a:ln>
      </c:spPr>
      <c:txPr>
        <a:bodyPr lIns="0" tIns="0" rIns="0" bIns="0"/>
        <a:lstStyle/>
        <a:p>
          <a:pPr marL="0" marR="0" indent="0" defTabSz="914400" fontAlgn="auto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tabLst/>
            <a:defRPr lang="pl-PL" sz="1400" b="0" i="0" u="none" strike="noStrike" kern="1200" baseline="0">
              <a:solidFill>
                <a:srgbClr val="000000"/>
              </a:solidFill>
              <a:latin typeface="Calibri"/>
              <a:ea typeface=""/>
              <a:cs typeface=""/>
            </a:defRPr>
          </a:pPr>
          <a:endParaRPr lang="pl-PL"/>
        </a:p>
      </c:txPr>
    </c:legend>
    <c:plotVisOnly val="1"/>
    <c:dispBlanksAs val="zero"/>
    <c:showDLblsOverMax val="0"/>
  </c:chart>
  <c:spPr>
    <a:noFill/>
    <a:ln>
      <a:noFill/>
    </a:ln>
  </c:spPr>
  <c:txPr>
    <a:bodyPr lIns="0" tIns="0" rIns="0" bIns="0"/>
    <a:lstStyle/>
    <a:p>
      <a:pPr marL="0" marR="0" indent="0" defTabSz="914400" fontAlgn="auto" hangingPunct="1">
        <a:lnSpc>
          <a:spcPct val="100000"/>
        </a:lnSpc>
        <a:spcBef>
          <a:spcPts val="0"/>
        </a:spcBef>
        <a:spcAft>
          <a:spcPts val="0"/>
        </a:spcAft>
        <a:tabLst/>
        <a:defRPr lang="pl-PL" sz="1000" b="0" i="0" u="none" strike="noStrike" kern="1200" baseline="0">
          <a:solidFill>
            <a:srgbClr val="000000"/>
          </a:solidFill>
          <a:latin typeface="Calibri"/>
          <a:ea typeface=""/>
          <a:cs typeface=""/>
        </a:defRPr>
      </a:pPr>
      <a:endParaRPr lang="pl-P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22"/>
      <c:rotY val="90"/>
      <c:rAngAx val="0"/>
      <c:perspective val="30"/>
    </c:view3D>
    <c:floor>
      <c:thickness val="0"/>
      <c:spPr>
        <a:noFill/>
        <a:ln w="9528">
          <a:solidFill>
            <a:srgbClr val="868686"/>
          </a:solidFill>
          <a:prstDash val="solid"/>
          <a:round/>
        </a:ln>
      </c:spPr>
    </c:floor>
    <c:sideWall>
      <c:thickness val="0"/>
      <c:spPr>
        <a:noFill/>
        <a:ln>
          <a:noFill/>
        </a:ln>
      </c:spPr>
    </c:sideWall>
    <c:backWall>
      <c:thickness val="0"/>
      <c:spPr>
        <a:noFill/>
        <a:ln>
          <a:noFill/>
        </a:ln>
      </c:spPr>
    </c:backWall>
    <c:plotArea>
      <c:layout>
        <c:manualLayout>
          <c:layoutTarget val="inner"/>
          <c:xMode val="edge"/>
          <c:yMode val="edge"/>
          <c:x val="2.0817138377301841E-3"/>
          <c:y val="0.23191872263612887"/>
          <c:w val="0.85652880072099336"/>
          <c:h val="0.76331961410900584"/>
        </c:manualLayout>
      </c:layout>
      <c:pie3DChart>
        <c:varyColors val="1"/>
        <c:ser>
          <c:idx val="0"/>
          <c:order val="0"/>
          <c:tx>
            <c:v>Serie1</c:v>
          </c:tx>
          <c:explosion val="25"/>
          <c:dPt>
            <c:idx val="0"/>
            <c:bubble3D val="0"/>
            <c:explosion val="37"/>
            <c:spPr>
              <a:solidFill>
                <a:srgbClr val="4572A7"/>
              </a:solidFill>
              <a:ln>
                <a:noFill/>
              </a:ln>
            </c:spPr>
          </c:dPt>
          <c:dPt>
            <c:idx val="1"/>
            <c:bubble3D val="0"/>
            <c:spPr>
              <a:solidFill>
                <a:srgbClr val="AA4643"/>
              </a:solidFill>
              <a:ln>
                <a:noFill/>
              </a:ln>
            </c:spPr>
          </c:dPt>
          <c:dPt>
            <c:idx val="2"/>
            <c:bubble3D val="0"/>
            <c:spPr>
              <a:solidFill>
                <a:srgbClr val="89A54E"/>
              </a:solidFill>
              <a:ln>
                <a:noFill/>
              </a:ln>
            </c:spPr>
          </c:dPt>
          <c:dPt>
            <c:idx val="3"/>
            <c:bubble3D val="0"/>
            <c:spPr>
              <a:solidFill>
                <a:srgbClr val="71588F"/>
              </a:solidFill>
              <a:ln>
                <a:noFill/>
              </a:ln>
            </c:spPr>
          </c:dPt>
          <c:dPt>
            <c:idx val="4"/>
            <c:bubble3D val="0"/>
            <c:spPr>
              <a:solidFill>
                <a:srgbClr val="4198AF"/>
              </a:solidFill>
              <a:ln>
                <a:noFill/>
              </a:ln>
            </c:spPr>
          </c:dPt>
          <c:dPt>
            <c:idx val="5"/>
            <c:bubble3D val="0"/>
            <c:spPr>
              <a:solidFill>
                <a:srgbClr val="DB843D"/>
              </a:solidFill>
              <a:ln>
                <a:noFill/>
              </a:ln>
            </c:spPr>
          </c:dPt>
          <c:dPt>
            <c:idx val="6"/>
            <c:bubble3D val="0"/>
            <c:spPr>
              <a:solidFill>
                <a:srgbClr val="93A9CF"/>
              </a:solidFill>
              <a:ln>
                <a:noFill/>
              </a:ln>
            </c:spPr>
          </c:dPt>
          <c:dPt>
            <c:idx val="7"/>
            <c:bubble3D val="0"/>
            <c:spPr>
              <a:solidFill>
                <a:srgbClr val="D19392"/>
              </a:solidFill>
              <a:ln>
                <a:noFill/>
              </a:ln>
            </c:spPr>
          </c:dPt>
          <c:dPt>
            <c:idx val="8"/>
            <c:bubble3D val="0"/>
            <c:spPr>
              <a:solidFill>
                <a:srgbClr val="B9CD96"/>
              </a:solidFill>
              <a:ln>
                <a:noFill/>
              </a:ln>
            </c:spPr>
          </c:dPt>
          <c:dPt>
            <c:idx val="9"/>
            <c:bubble3D val="0"/>
            <c:spPr>
              <a:solidFill>
                <a:srgbClr val="A99BBD"/>
              </a:solidFill>
              <a:ln>
                <a:noFill/>
              </a:ln>
            </c:spPr>
          </c:dPt>
          <c:dPt>
            <c:idx val="10"/>
            <c:bubble3D val="0"/>
            <c:spPr>
              <a:solidFill>
                <a:srgbClr val="91C3D5"/>
              </a:solidFill>
              <a:ln>
                <a:noFill/>
              </a:ln>
            </c:spPr>
          </c:dPt>
          <c:dLbls>
            <c:numFmt formatCode="General" sourceLinked="0"/>
            <c:spPr>
              <a:noFill/>
              <a:ln>
                <a:noFill/>
              </a:ln>
              <a:effectLst/>
            </c:spPr>
            <c:txPr>
              <a:bodyPr lIns="0" tIns="0" rIns="0" bIns="0"/>
              <a:lstStyle/>
              <a:p>
                <a:pPr marL="0" marR="0" indent="0"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tabLst/>
                  <a:defRPr lang="pl-PL" sz="1050" b="0" i="0" u="none" strike="noStrike" kern="1200" baseline="0">
                    <a:solidFill>
                      <a:srgbClr val="000000"/>
                    </a:solidFill>
                    <a:latin typeface="Calibri"/>
                    <a:ea typeface=""/>
                    <a:cs typeface=""/>
                  </a:defRPr>
                </a:pPr>
                <a:endParaRPr lang="pl-PL"/>
              </a:p>
            </c:txPr>
            <c:showLegendKey val="1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</c:ext>
            </c:extLst>
          </c:dLbls>
          <c:cat>
            <c:strLit>
              <c:ptCount val="11"/>
              <c:pt idx="0">
                <c:v>Zakłady fryzjerskie, kosmetyczne, tatuażu, odnowy biologicznej</c:v>
              </c:pt>
              <c:pt idx="1">
                <c:v>Ustępy publiczne</c:v>
              </c:pt>
              <c:pt idx="2">
                <c:v>Stacje paliw</c:v>
              </c:pt>
              <c:pt idx="3">
                <c:v>Pralnie</c:v>
              </c:pt>
              <c:pt idx="4">
                <c:v>Dworce autobusowe i kolejowe, stacje kolejowe</c:v>
              </c:pt>
              <c:pt idx="5">
                <c:v>Tereny rekreacyjne, obiekty sportowe</c:v>
              </c:pt>
              <c:pt idx="6">
                <c:v>Obiekty hotelarskie i inne, w których świadczone są usługi hotelarskie</c:v>
              </c:pt>
              <c:pt idx="7">
                <c:v>Domy pomocy społecznej</c:v>
              </c:pt>
              <c:pt idx="8">
                <c:v>Cmentarze</c:v>
              </c:pt>
              <c:pt idx="9">
                <c:v>Zakład karny</c:v>
              </c:pt>
              <c:pt idx="10">
                <c:v>Pływalnie kryte</c:v>
              </c:pt>
            </c:strLit>
          </c:cat>
          <c:val>
            <c:numLit>
              <c:formatCode>General</c:formatCode>
              <c:ptCount val="11"/>
              <c:pt idx="0">
                <c:v>72</c:v>
              </c:pt>
              <c:pt idx="1">
                <c:v>4</c:v>
              </c:pt>
              <c:pt idx="2">
                <c:v>4</c:v>
              </c:pt>
              <c:pt idx="3">
                <c:v>4</c:v>
              </c:pt>
              <c:pt idx="4">
                <c:v>2</c:v>
              </c:pt>
              <c:pt idx="5">
                <c:v>2</c:v>
              </c:pt>
              <c:pt idx="6">
                <c:v>1</c:v>
              </c:pt>
              <c:pt idx="7">
                <c:v>1</c:v>
              </c:pt>
              <c:pt idx="8">
                <c:v>1</c:v>
              </c:pt>
              <c:pt idx="9">
                <c:v>1</c:v>
              </c:pt>
              <c:pt idx="10">
                <c:v>1</c:v>
              </c:pt>
            </c:numLit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 lIns="0" tIns="0" rIns="0" bIns="0"/>
    <a:lstStyle/>
    <a:p>
      <a:pPr marL="0" marR="0" indent="0" defTabSz="914400" fontAlgn="auto" hangingPunct="1">
        <a:lnSpc>
          <a:spcPct val="100000"/>
        </a:lnSpc>
        <a:spcBef>
          <a:spcPts val="0"/>
        </a:spcBef>
        <a:spcAft>
          <a:spcPts val="0"/>
        </a:spcAft>
        <a:tabLst/>
        <a:defRPr lang="pl-PL" sz="1000" b="0" i="0" u="none" strike="noStrike" kern="1200" baseline="0">
          <a:solidFill>
            <a:srgbClr val="000000"/>
          </a:solidFill>
          <a:latin typeface="Calibri"/>
          <a:ea typeface=""/>
          <a:cs typeface=""/>
        </a:defRPr>
      </a:pPr>
      <a:endParaRPr lang="pl-P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lIns="0" tIns="0" rIns="0" bIns="0"/>
          <a:lstStyle/>
          <a:p>
            <a:pPr marL="0" marR="0" indent="0" algn="ctr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pl-PL" sz="1800" b="1" i="0" u="none" strike="noStrike" kern="1200" baseline="0">
                <a:solidFill>
                  <a:srgbClr val="000000"/>
                </a:solidFill>
                <a:latin typeface="Verdana" pitchFamily="34"/>
                <a:ea typeface="Verdana" pitchFamily="34"/>
                <a:cs typeface="Verdana" pitchFamily="34"/>
              </a:defRPr>
            </a:pPr>
            <a:r>
              <a:rPr lang="pl-PL" sz="1800" b="1" i="0" u="none" strike="noStrike" kern="1200" cap="none" spc="0" baseline="0">
                <a:solidFill>
                  <a:srgbClr val="000000"/>
                </a:solidFill>
                <a:uFillTx/>
                <a:latin typeface="Verdana" pitchFamily="34"/>
                <a:ea typeface="Verdana" pitchFamily="34"/>
                <a:cs typeface="Verdana" pitchFamily="34"/>
              </a:rPr>
              <a:t>Liczba pracowników narażonych na czynniki szkodliwe w środowisku pracy</a:t>
            </a:r>
          </a:p>
        </c:rich>
      </c:tx>
      <c:layout/>
      <c:overlay val="0"/>
      <c:spPr>
        <a:noFill/>
        <a:ln>
          <a:noFill/>
        </a:ln>
      </c:spPr>
    </c:title>
    <c:autoTitleDeleted val="0"/>
    <c:plotArea>
      <c:layout>
        <c:manualLayout>
          <c:xMode val="edge"/>
          <c:yMode val="edge"/>
          <c:x val="3.8039269434576056E-2"/>
          <c:y val="0.17392754484196221"/>
          <c:w val="0.82567580569326948"/>
          <c:h val="0.70159040559485331"/>
        </c:manualLayout>
      </c:layout>
      <c:barChart>
        <c:barDir val="col"/>
        <c:grouping val="clustered"/>
        <c:varyColors val="0"/>
        <c:ser>
          <c:idx val="0"/>
          <c:order val="0"/>
          <c:tx>
            <c:v>Seria 1</c:v>
          </c:tx>
          <c:spPr>
            <a:solidFill>
              <a:srgbClr val="4F81BD"/>
            </a:solidFill>
            <a:ln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lIns="0" tIns="0" rIns="0" bIns="0"/>
              <a:lstStyle/>
              <a:p>
                <a:pPr marL="0" marR="0" indent="0"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tabLst/>
                  <a:defRPr lang="pl-PL" sz="1800" b="0" i="0" u="none" strike="noStrike" kern="1200" baseline="0">
                    <a:solidFill>
                      <a:srgbClr val="000000"/>
                    </a:solidFill>
                    <a:latin typeface="Calibri"/>
                    <a:ea typeface=""/>
                    <a:cs typeface="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; </c:separator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</c:ext>
            </c:extLst>
          </c:dLbls>
          <c:cat>
            <c:strLit>
              <c:ptCount val="6"/>
              <c:pt idx="0">
                <c:v>Czynniki biologiczne</c:v>
              </c:pt>
              <c:pt idx="1">
                <c:v>Czynniki rakotwórcze i mutagenne</c:v>
              </c:pt>
              <c:pt idx="2">
                <c:v>Hałas</c:v>
              </c:pt>
              <c:pt idx="3">
                <c:v>Substancje chemiczne</c:v>
              </c:pt>
              <c:pt idx="4">
                <c:v>Pyły</c:v>
              </c:pt>
              <c:pt idx="5">
                <c:v>Wibracje</c:v>
              </c:pt>
            </c:strLit>
          </c:cat>
          <c:val>
            <c:numLit>
              <c:formatCode>General</c:formatCode>
              <c:ptCount val="6"/>
              <c:pt idx="0">
                <c:v>1041</c:v>
              </c:pt>
              <c:pt idx="1">
                <c:v>414</c:v>
              </c:pt>
              <c:pt idx="2">
                <c:v>402</c:v>
              </c:pt>
              <c:pt idx="3">
                <c:v>322</c:v>
              </c:pt>
              <c:pt idx="4">
                <c:v>220</c:v>
              </c:pt>
              <c:pt idx="5">
                <c:v>44</c:v>
              </c:pt>
            </c:numLit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7623040"/>
        <c:axId val="97621504"/>
      </c:barChart>
      <c:valAx>
        <c:axId val="97621504"/>
        <c:scaling>
          <c:orientation val="minMax"/>
          <c:max val="1050"/>
          <c:min val="0"/>
        </c:scaling>
        <c:delete val="0"/>
        <c:axPos val="l"/>
        <c:majorGridlines>
          <c:spPr>
            <a:ln w="6345" cap="flat">
              <a:solidFill>
                <a:srgbClr val="9AB5E4"/>
              </a:solidFill>
              <a:custDash>
                <a:ds d="100000" sp="100000"/>
              </a:custDash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noFill/>
          <a:ln w="9528" cap="flat">
            <a:solidFill>
              <a:srgbClr val="868686"/>
            </a:solidFill>
            <a:prstDash val="solid"/>
            <a:round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pl-PL" sz="1800" b="0" i="0" u="none" strike="noStrike" kern="1200" baseline="0">
                <a:solidFill>
                  <a:srgbClr val="000000"/>
                </a:solidFill>
                <a:latin typeface="Calibri"/>
                <a:ea typeface=""/>
                <a:cs typeface=""/>
              </a:defRPr>
            </a:pPr>
            <a:endParaRPr lang="pl-PL"/>
          </a:p>
        </c:txPr>
        <c:crossAx val="97623040"/>
        <c:crosses val="autoZero"/>
        <c:crossBetween val="between"/>
        <c:majorUnit val="350"/>
      </c:valAx>
      <c:catAx>
        <c:axId val="9762304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9528" cap="flat">
            <a:solidFill>
              <a:srgbClr val="868686"/>
            </a:solidFill>
            <a:prstDash val="solid"/>
            <a:round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pl-PL" sz="1200" b="0" i="0" u="none" strike="noStrike" kern="1200" baseline="0">
                <a:solidFill>
                  <a:srgbClr val="000000"/>
                </a:solidFill>
                <a:latin typeface="Verdana" pitchFamily="34"/>
                <a:ea typeface="Verdana" pitchFamily="34"/>
                <a:cs typeface="Verdana" pitchFamily="34"/>
              </a:defRPr>
            </a:pPr>
            <a:endParaRPr lang="pl-PL"/>
          </a:p>
        </c:txPr>
        <c:crossAx val="97621504"/>
        <c:crossesAt val="0"/>
        <c:auto val="1"/>
        <c:lblAlgn val="ctr"/>
        <c:lblOffset val="100"/>
        <c:noMultiLvlLbl val="0"/>
      </c:cat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lIns="0" tIns="0" rIns="0" bIns="0"/>
    <a:lstStyle/>
    <a:p>
      <a:pPr marL="0" marR="0" indent="0" defTabSz="914400" fontAlgn="auto" hangingPunct="1">
        <a:lnSpc>
          <a:spcPct val="100000"/>
        </a:lnSpc>
        <a:spcBef>
          <a:spcPts val="0"/>
        </a:spcBef>
        <a:spcAft>
          <a:spcPts val="0"/>
        </a:spcAft>
        <a:tabLst/>
        <a:defRPr lang="pl-PL" sz="1800" b="0" i="0" u="none" strike="noStrike" kern="1200" baseline="0">
          <a:solidFill>
            <a:srgbClr val="000000"/>
          </a:solidFill>
          <a:latin typeface="Calibri"/>
          <a:ea typeface=""/>
          <a:cs typeface=""/>
        </a:defRPr>
      </a:pPr>
      <a:endParaRPr lang="pl-PL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lIns="0" tIns="0" rIns="0" bIns="0"/>
          <a:lstStyle/>
          <a:p>
            <a:pPr marL="0" marR="0" indent="0" algn="ctr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pl-PL" sz="2160" b="1" i="0" u="none" strike="noStrike" kern="1200" baseline="0">
                <a:solidFill>
                  <a:srgbClr val="000000"/>
                </a:solidFill>
                <a:latin typeface="Calibri"/>
                <a:ea typeface=""/>
                <a:cs typeface=""/>
              </a:defRPr>
            </a:pPr>
            <a:r>
              <a:rPr lang="pl-PL" sz="216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"/>
                <a:cs typeface=""/>
              </a:rPr>
              <a:t>Najczęściej stwierdzane nieprawidłowości</a:t>
            </a:r>
          </a:p>
        </c:rich>
      </c:tx>
      <c:layout/>
      <c:overlay val="0"/>
      <c:spPr>
        <a:noFill/>
        <a:ln>
          <a:noFill/>
        </a:ln>
      </c:spPr>
    </c:title>
    <c:autoTitleDeleted val="0"/>
    <c:view3D>
      <c:rotX val="16"/>
      <c:rotY val="90"/>
      <c:rAngAx val="0"/>
      <c:perspective val="30"/>
    </c:view3D>
    <c:floor>
      <c:thickness val="0"/>
      <c:spPr>
        <a:noFill/>
        <a:ln w="6345" cap="flat">
          <a:solidFill>
            <a:srgbClr val="898989"/>
          </a:solidFill>
          <a:prstDash val="solid"/>
          <a:round/>
        </a:ln>
      </c:spPr>
    </c:floor>
    <c:sideWall>
      <c:thickness val="0"/>
      <c:spPr>
        <a:noFill/>
        <a:ln>
          <a:noFill/>
        </a:ln>
      </c:spPr>
    </c:sideWall>
    <c:backWall>
      <c:thickness val="0"/>
      <c:spPr>
        <a:noFill/>
        <a:ln>
          <a:noFill/>
        </a:ln>
      </c:spPr>
    </c:backWall>
    <c:plotArea>
      <c:layout>
        <c:manualLayout>
          <c:xMode val="edge"/>
          <c:yMode val="edge"/>
          <c:x val="3.8518034986559327E-2"/>
          <c:y val="0.16316317758665969"/>
          <c:w val="0.62100290572486727"/>
          <c:h val="0.76470473090648305"/>
        </c:manualLayout>
      </c:layout>
      <c:pie3DChart>
        <c:varyColors val="1"/>
        <c:ser>
          <c:idx val="0"/>
          <c:order val="0"/>
          <c:tx>
            <c:v>Najczęściej stwierdzane nieprawidłowości</c:v>
          </c:tx>
          <c:explosion val="25"/>
          <c:dPt>
            <c:idx val="0"/>
            <c:bubble3D val="0"/>
            <c:spPr>
              <a:solidFill>
                <a:srgbClr val="5089BC"/>
              </a:solidFill>
              <a:ln>
                <a:noFill/>
              </a:ln>
            </c:spPr>
          </c:dPt>
          <c:dPt>
            <c:idx val="1"/>
            <c:bubble3D val="0"/>
            <c:spPr>
              <a:solidFill>
                <a:srgbClr val="D26E2A"/>
              </a:solidFill>
              <a:ln>
                <a:noFill/>
              </a:ln>
            </c:spPr>
          </c:dPt>
          <c:dPt>
            <c:idx val="2"/>
            <c:bubble3D val="0"/>
            <c:explosion val="35"/>
            <c:spPr>
              <a:solidFill>
                <a:srgbClr val="929292"/>
              </a:solidFill>
              <a:ln>
                <a:noFill/>
              </a:ln>
            </c:spPr>
          </c:dPt>
          <c:dPt>
            <c:idx val="3"/>
            <c:bubble3D val="0"/>
            <c:spPr>
              <a:solidFill>
                <a:srgbClr val="E2AA00"/>
              </a:solidFill>
              <a:ln>
                <a:noFill/>
              </a:ln>
            </c:spPr>
          </c:dPt>
          <c:dPt>
            <c:idx val="4"/>
            <c:bubble3D val="0"/>
            <c:spPr>
              <a:solidFill>
                <a:srgbClr val="3B64AD"/>
              </a:solidFill>
              <a:ln>
                <a:noFill/>
              </a:ln>
            </c:spPr>
          </c:dPt>
          <c:dPt>
            <c:idx val="5"/>
            <c:bubble3D val="0"/>
            <c:spPr>
              <a:solidFill>
                <a:srgbClr val="62993E"/>
              </a:solidFill>
              <a:ln>
                <a:noFill/>
              </a:ln>
            </c:spPr>
          </c:dPt>
          <c:dLbls>
            <c:spPr>
              <a:noFill/>
              <a:ln>
                <a:noFill/>
              </a:ln>
              <a:effectLst/>
            </c:spPr>
            <c:txPr>
              <a:bodyPr lIns="0" tIns="0" rIns="0" bIns="0"/>
              <a:lstStyle/>
              <a:p>
                <a:pPr marL="0" marR="0" indent="0"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tabLst/>
                  <a:defRPr lang="pl-PL" sz="1800" b="0" i="0" u="none" strike="noStrike" kern="1200" baseline="0">
                    <a:solidFill>
                      <a:srgbClr val="000000"/>
                    </a:solidFill>
                    <a:latin typeface="Calibri"/>
                    <a:ea typeface=""/>
                    <a:cs typeface="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; </c:separator>
            <c:showLeaderLines val="1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</c:ext>
            </c:extLst>
          </c:dLbls>
          <c:cat>
            <c:strLit>
              <c:ptCount val="6"/>
              <c:pt idx="0">
                <c:v>brak oceny ryzyka zawodowego</c:v>
              </c:pt>
              <c:pt idx="1">
                <c:v>brak badań środowiska pracy</c:v>
              </c:pt>
              <c:pt idx="2">
                <c:v>zły stan pomieszczeń socjalnych</c:v>
              </c:pt>
              <c:pt idx="3">
                <c:v>niewłaściwe stosowanie substancji chemicznych</c:v>
              </c:pt>
              <c:pt idx="4">
                <c:v>zły stan pomieszczeń pracy</c:v>
              </c:pt>
              <c:pt idx="5">
                <c:v>zła organizacja I pomocy</c:v>
              </c:pt>
            </c:strLit>
          </c:cat>
          <c:val>
            <c:numLit>
              <c:formatCode>General</c:formatCode>
              <c:ptCount val="6"/>
              <c:pt idx="0">
                <c:v>13</c:v>
              </c:pt>
              <c:pt idx="1">
                <c:v>11</c:v>
              </c:pt>
              <c:pt idx="2">
                <c:v>11</c:v>
              </c:pt>
              <c:pt idx="3">
                <c:v>7</c:v>
              </c:pt>
              <c:pt idx="4">
                <c:v>6</c:v>
              </c:pt>
              <c:pt idx="5">
                <c:v>3</c:v>
              </c:pt>
            </c:numLit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</c:spPr>
    </c:plotArea>
    <c:legend>
      <c:legendPos val="r"/>
      <c:layout>
        <c:manualLayout>
          <c:xMode val="edge"/>
          <c:yMode val="edge"/>
          <c:x val="0.60592604680891571"/>
          <c:y val="0.13836190045342364"/>
        </c:manualLayout>
      </c:layout>
      <c:overlay val="0"/>
      <c:spPr>
        <a:noFill/>
        <a:ln>
          <a:noFill/>
        </a:ln>
      </c:spPr>
      <c:txPr>
        <a:bodyPr lIns="0" tIns="0" rIns="0" bIns="0"/>
        <a:lstStyle/>
        <a:p>
          <a:pPr marL="0" marR="0" indent="0" defTabSz="914400" fontAlgn="auto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tabLst/>
            <a:defRPr lang="pl-PL" sz="1800" b="0" i="0" u="none" strike="noStrike" kern="1200" baseline="0">
              <a:solidFill>
                <a:srgbClr val="000000"/>
              </a:solidFill>
              <a:latin typeface="Calibri"/>
              <a:ea typeface=""/>
              <a:cs typeface=""/>
            </a:defRPr>
          </a:pPr>
          <a:endParaRPr lang="pl-PL"/>
        </a:p>
      </c:txPr>
    </c:legend>
    <c:plotVisOnly val="1"/>
    <c:dispBlanksAs val="zero"/>
    <c:showDLblsOverMax val="0"/>
  </c:chart>
  <c:spPr>
    <a:noFill/>
    <a:ln>
      <a:noFill/>
    </a:ln>
  </c:spPr>
  <c:txPr>
    <a:bodyPr lIns="0" tIns="0" rIns="0" bIns="0"/>
    <a:lstStyle/>
    <a:p>
      <a:pPr marL="0" marR="0" indent="0" algn="ctr" defTabSz="914400" fontAlgn="auto" hangingPunct="1">
        <a:lnSpc>
          <a:spcPct val="100000"/>
        </a:lnSpc>
        <a:spcBef>
          <a:spcPts val="0"/>
        </a:spcBef>
        <a:spcAft>
          <a:spcPts val="0"/>
        </a:spcAft>
        <a:tabLst/>
        <a:defRPr lang="pl-PL" sz="1800" b="0" i="0" u="none" strike="noStrike" kern="1200" baseline="0">
          <a:solidFill>
            <a:srgbClr val="000000"/>
          </a:solidFill>
          <a:latin typeface="Calibri"/>
          <a:ea typeface=""/>
          <a:cs typeface=""/>
        </a:defRPr>
      </a:pPr>
      <a:endParaRPr lang="pl-PL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xMode val="edge"/>
          <c:yMode val="edge"/>
          <c:x val="0"/>
          <c:y val="0"/>
          <c:w val="0.83273360894194703"/>
          <c:h val="0.93321137696855661"/>
        </c:manualLayout>
      </c:layout>
      <c:barChart>
        <c:barDir val="col"/>
        <c:grouping val="stacked"/>
        <c:varyColors val="0"/>
        <c:ser>
          <c:idx val="0"/>
          <c:order val="0"/>
          <c:tx>
            <c:v>Wejherowo</c:v>
          </c:tx>
          <c:spPr>
            <a:solidFill>
              <a:srgbClr val="4F81BD"/>
            </a:solidFill>
            <a:ln w="9528">
              <a:solidFill>
                <a:srgbClr val="345B89"/>
              </a:solidFill>
              <a:prstDash val="solid"/>
              <a:round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lIns="0" tIns="0" rIns="0" bIns="0"/>
              <a:lstStyle/>
              <a:p>
                <a:pPr marL="0" marR="0" indent="0"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tabLst/>
                  <a:defRPr lang="pl-PL" sz="1800" b="0" i="0" u="none" strike="noStrike" kern="1200" baseline="0">
                    <a:solidFill>
                      <a:srgbClr val="000000"/>
                    </a:solidFill>
                    <a:latin typeface="Calibri"/>
                    <a:ea typeface=""/>
                    <a:cs typeface="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; </c:separator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</c:ext>
            </c:extLst>
          </c:dLbls>
          <c:cat>
            <c:strLit>
              <c:ptCount val="7"/>
              <c:pt idx="0">
                <c:v>sposób wykonywania pracy</c:v>
              </c:pt>
              <c:pt idx="1">
                <c:v>czynniki biologiczne</c:v>
              </c:pt>
              <c:pt idx="2">
                <c:v>alergeny</c:v>
              </c:pt>
              <c:pt idx="3">
                <c:v>wysiłek głosowy</c:v>
              </c:pt>
              <c:pt idx="4">
                <c:v>wibracje</c:v>
              </c:pt>
              <c:pt idx="5">
                <c:v>hałas</c:v>
              </c:pt>
              <c:pt idx="6">
                <c:v>czynniki rakotwórcze</c:v>
              </c:pt>
            </c:strLit>
          </c:cat>
          <c:val>
            <c:numLit>
              <c:formatCode>General</c:formatCode>
              <c:ptCount val="7"/>
              <c:pt idx="0">
                <c:v>9</c:v>
              </c:pt>
              <c:pt idx="1">
                <c:v>2</c:v>
              </c:pt>
              <c:pt idx="2">
                <c:v>3</c:v>
              </c:pt>
              <c:pt idx="3">
                <c:v>1</c:v>
              </c:pt>
              <c:pt idx="4">
                <c:v>1</c:v>
              </c:pt>
              <c:pt idx="5">
                <c:v>2</c:v>
              </c:pt>
              <c:pt idx="6">
                <c:v>1</c:v>
              </c:pt>
            </c:numLit>
          </c:val>
        </c:ser>
        <c:ser>
          <c:idx val="1"/>
          <c:order val="1"/>
          <c:tx>
            <c:v>Powiat Wejherowski</c:v>
          </c:tx>
          <c:spPr>
            <a:solidFill>
              <a:srgbClr val="C0504D"/>
            </a:solidFill>
            <a:ln w="9528">
              <a:solidFill>
                <a:srgbClr val="8B3533"/>
              </a:solidFill>
              <a:prstDash val="solid"/>
              <a:round/>
            </a:ln>
          </c:spPr>
          <c:invertIfNegative val="0"/>
          <c:cat>
            <c:strLit>
              <c:ptCount val="7"/>
              <c:pt idx="0">
                <c:v>sposób wykonywania pracy</c:v>
              </c:pt>
              <c:pt idx="1">
                <c:v>czynniki biologiczne</c:v>
              </c:pt>
              <c:pt idx="2">
                <c:v>alergeny</c:v>
              </c:pt>
              <c:pt idx="3">
                <c:v>wysiłek głosowy</c:v>
              </c:pt>
              <c:pt idx="4">
                <c:v>wibracje</c:v>
              </c:pt>
              <c:pt idx="5">
                <c:v>hałas</c:v>
              </c:pt>
              <c:pt idx="6">
                <c:v>czynniki rakotwórcze</c:v>
              </c:pt>
            </c:strLit>
          </c:cat>
          <c:val>
            <c:numLit>
              <c:formatCode>General</c:formatCode>
              <c:ptCount val="7"/>
              <c:pt idx="0">
                <c:v>4</c:v>
              </c:pt>
              <c:pt idx="1">
                <c:v>10</c:v>
              </c:pt>
              <c:pt idx="2">
                <c:v>8</c:v>
              </c:pt>
              <c:pt idx="3">
                <c:v>5</c:v>
              </c:pt>
              <c:pt idx="4">
                <c:v>4</c:v>
              </c:pt>
              <c:pt idx="5">
                <c:v>1</c:v>
              </c:pt>
              <c:pt idx="6">
                <c:v>0</c:v>
              </c:pt>
            </c:numLit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102068992"/>
        <c:axId val="102063104"/>
      </c:barChart>
      <c:valAx>
        <c:axId val="102063104"/>
        <c:scaling>
          <c:orientation val="minMax"/>
        </c:scaling>
        <c:delete val="0"/>
        <c:axPos val="l"/>
        <c:majorGridlines>
          <c:spPr>
            <a:ln w="9528" cap="flat">
              <a:solidFill>
                <a:srgbClr val="868686"/>
              </a:solidFill>
              <a:prstDash val="solid"/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noFill/>
          <a:ln w="9528" cap="flat">
            <a:solidFill>
              <a:srgbClr val="868686"/>
            </a:solidFill>
            <a:prstDash val="solid"/>
            <a:round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pl-PL" sz="1800" b="0" i="0" u="none" strike="noStrike" kern="1200" baseline="0">
                <a:solidFill>
                  <a:srgbClr val="000000"/>
                </a:solidFill>
                <a:latin typeface="Calibri"/>
                <a:ea typeface=""/>
                <a:cs typeface=""/>
              </a:defRPr>
            </a:pPr>
            <a:endParaRPr lang="pl-PL"/>
          </a:p>
        </c:txPr>
        <c:crossAx val="102068992"/>
        <c:crosses val="autoZero"/>
        <c:crossBetween val="between"/>
      </c:valAx>
      <c:catAx>
        <c:axId val="10206899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8" cap="flat">
            <a:solidFill>
              <a:srgbClr val="868686"/>
            </a:solidFill>
            <a:prstDash val="solid"/>
            <a:round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pl-PL" sz="1800" b="0" i="0" u="none" strike="noStrike" kern="1200" baseline="0">
                <a:solidFill>
                  <a:srgbClr val="000000"/>
                </a:solidFill>
                <a:latin typeface="Calibri"/>
                <a:ea typeface=""/>
                <a:cs typeface=""/>
              </a:defRPr>
            </a:pPr>
            <a:endParaRPr lang="pl-PL"/>
          </a:p>
        </c:txPr>
        <c:crossAx val="102063104"/>
        <c:crossesAt val="0"/>
        <c:auto val="1"/>
        <c:lblAlgn val="ctr"/>
        <c:lblOffset val="100"/>
        <c:noMultiLvlLbl val="0"/>
      </c:catAx>
      <c:spPr>
        <a:solidFill>
          <a:srgbClr val="E7E7E7"/>
        </a:solidFill>
        <a:ln>
          <a:noFill/>
        </a:ln>
      </c:spPr>
    </c:plotArea>
    <c:legend>
      <c:legendPos val="r"/>
      <c:layout>
        <c:manualLayout>
          <c:xMode val="edge"/>
          <c:yMode val="edge"/>
          <c:x val="0.80180935125655439"/>
          <c:y val="4.714053985062204E-2"/>
        </c:manualLayout>
      </c:layout>
      <c:overlay val="0"/>
      <c:spPr>
        <a:noFill/>
        <a:ln>
          <a:noFill/>
        </a:ln>
      </c:spPr>
      <c:txPr>
        <a:bodyPr lIns="0" tIns="0" rIns="0" bIns="0"/>
        <a:lstStyle/>
        <a:p>
          <a:pPr marL="0" marR="0" indent="0" defTabSz="914400" fontAlgn="auto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tabLst/>
            <a:defRPr lang="pl-PL" sz="1800" b="0" i="0" u="none" strike="noStrike" kern="1200" baseline="0">
              <a:solidFill>
                <a:srgbClr val="000000"/>
              </a:solidFill>
              <a:latin typeface="Calibri"/>
              <a:ea typeface=""/>
              <a:cs typeface=""/>
            </a:defRPr>
          </a:pPr>
          <a:endParaRPr lang="pl-PL"/>
        </a:p>
      </c:txPr>
    </c:legend>
    <c:plotVisOnly val="1"/>
    <c:dispBlanksAs val="gap"/>
    <c:showDLblsOverMax val="0"/>
  </c:chart>
  <c:spPr>
    <a:solidFill>
      <a:srgbClr val="FFFFFF"/>
    </a:solidFill>
    <a:ln w="9528" cap="flat">
      <a:solidFill>
        <a:srgbClr val="868686"/>
      </a:solidFill>
      <a:prstDash val="solid"/>
      <a:round/>
    </a:ln>
  </c:spPr>
  <c:txPr>
    <a:bodyPr lIns="0" tIns="0" rIns="0" bIns="0"/>
    <a:lstStyle/>
    <a:p>
      <a:pPr marL="0" marR="0" indent="0" defTabSz="914400" fontAlgn="auto" hangingPunct="1">
        <a:lnSpc>
          <a:spcPct val="100000"/>
        </a:lnSpc>
        <a:spcBef>
          <a:spcPts val="0"/>
        </a:spcBef>
        <a:spcAft>
          <a:spcPts val="0"/>
        </a:spcAft>
        <a:tabLst/>
        <a:defRPr lang="pl-PL" sz="1800" b="0" i="0" u="none" strike="noStrike" kern="1200" baseline="0">
          <a:solidFill>
            <a:srgbClr val="000000"/>
          </a:solidFill>
          <a:latin typeface="Calibri"/>
          <a:ea typeface=""/>
          <a:cs typeface=""/>
        </a:defRPr>
      </a:pPr>
      <a:endParaRPr lang="pl-PL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1816054698433515E-3"/>
          <c:y val="1.089943002892876E-2"/>
          <c:w val="0.38401193350910845"/>
          <c:h val="0.98910056997107121"/>
        </c:manualLayout>
      </c:layout>
      <c:pie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odsetek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Arkusz1!$A$2:$A$8</c:f>
              <c:strCache>
                <c:ptCount val="7"/>
                <c:pt idx="0">
                  <c:v>Zanieczyszczenia chemiczne (pestycydy, mikotoksyny, metale)</c:v>
                </c:pt>
                <c:pt idx="1">
                  <c:v>Migracja z materiałów przeznaczonych do kontaktu z żywnością</c:v>
                </c:pt>
                <c:pt idx="2">
                  <c:v>Zanieczyszczenia fizyczne</c:v>
                </c:pt>
                <c:pt idx="3">
                  <c:v>Zanieczyszczenia mikrobiologiczne</c:v>
                </c:pt>
                <c:pt idx="4">
                  <c:v>Zanieczyszczenia biologiczne</c:v>
                </c:pt>
                <c:pt idx="5">
                  <c:v>Inne (stosowanie surowca niewiadomego pochodzenia, obecność alergenu)</c:v>
                </c:pt>
                <c:pt idx="6">
                  <c:v>Stwierdzenie napromieniania środków spożywczych</c:v>
                </c:pt>
              </c:strCache>
            </c:strRef>
          </c:cat>
          <c:val>
            <c:numRef>
              <c:f>Arkusz1!$B$2:$B$8</c:f>
              <c:numCache>
                <c:formatCode>General</c:formatCode>
                <c:ptCount val="7"/>
                <c:pt idx="0">
                  <c:v>11</c:v>
                </c:pt>
                <c:pt idx="1">
                  <c:v>9</c:v>
                </c:pt>
                <c:pt idx="2">
                  <c:v>5</c:v>
                </c:pt>
                <c:pt idx="3">
                  <c:v>5</c:v>
                </c:pt>
                <c:pt idx="4">
                  <c:v>3</c:v>
                </c:pt>
                <c:pt idx="5">
                  <c:v>3</c:v>
                </c:pt>
                <c:pt idx="6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4185609998170744"/>
          <c:y val="3.9373417806222319E-2"/>
          <c:w val="0.57444154424485883"/>
          <c:h val="0.96062658219377772"/>
        </c:manualLayout>
      </c:layout>
      <c:overlay val="0"/>
      <c:txPr>
        <a:bodyPr/>
        <a:lstStyle/>
        <a:p>
          <a:pPr>
            <a:defRPr sz="1800"/>
          </a:pPr>
          <a:endParaRPr lang="pl-P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4868479330708665E-2"/>
          <c:y val="7.6628172301913364E-2"/>
          <c:w val="0.90010187553074039"/>
          <c:h val="0.6715226621646057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Seria 1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Arkusz1!$A$2:$A$6</c:f>
              <c:strCache>
                <c:ptCount val="5"/>
                <c:pt idx="0">
                  <c:v>Niewłaściwy plan lekcji</c:v>
                </c:pt>
                <c:pt idx="1">
                  <c:v>Zły stan techniczny obiektu</c:v>
                </c:pt>
                <c:pt idx="2">
                  <c:v>Niewłaściwe warunki  dla lekcji WF</c:v>
                </c:pt>
                <c:pt idx="3">
                  <c:v>Niewłaściwa higiena w sanitariatach</c:v>
                </c:pt>
                <c:pt idx="4">
                  <c:v>Niewłaściwa ergonomia</c:v>
                </c:pt>
              </c:strCache>
            </c:strRef>
          </c:cat>
          <c:val>
            <c:numRef>
              <c:f>Arkusz1!$B$2:$B$6</c:f>
              <c:numCache>
                <c:formatCode>0%</c:formatCode>
                <c:ptCount val="5"/>
                <c:pt idx="0">
                  <c:v>0.3</c:v>
                </c:pt>
                <c:pt idx="1">
                  <c:v>0.09</c:v>
                </c:pt>
                <c:pt idx="2">
                  <c:v>7.0000000000000007E-2</c:v>
                </c:pt>
                <c:pt idx="3">
                  <c:v>0.06</c:v>
                </c:pt>
                <c:pt idx="4">
                  <c:v>0.05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4982912"/>
        <c:axId val="114984448"/>
      </c:barChart>
      <c:catAx>
        <c:axId val="114982912"/>
        <c:scaling>
          <c:orientation val="minMax"/>
        </c:scaling>
        <c:delete val="0"/>
        <c:axPos val="b"/>
        <c:majorTickMark val="out"/>
        <c:minorTickMark val="none"/>
        <c:tickLblPos val="nextTo"/>
        <c:crossAx val="114984448"/>
        <c:crosses val="autoZero"/>
        <c:auto val="1"/>
        <c:lblAlgn val="ctr"/>
        <c:lblOffset val="100"/>
        <c:noMultiLvlLbl val="0"/>
      </c:catAx>
      <c:valAx>
        <c:axId val="114984448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11498291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v>dziweczęta </c:v>
          </c:tx>
          <c:spPr>
            <a:solidFill>
              <a:srgbClr val="FF420E"/>
            </a:solidFill>
            <a:ln w="9528">
              <a:solidFill>
                <a:srgbClr val="000000"/>
              </a:solidFill>
              <a:prstDash val="solid"/>
              <a:round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lIns="0" tIns="0" rIns="0" bIns="0"/>
              <a:lstStyle/>
              <a:p>
                <a:pPr marL="0" marR="0" indent="0"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tabLst/>
                  <a:defRPr lang="pl-PL" sz="800" b="0" i="0" u="none" strike="noStrike" kern="1200" baseline="0">
                    <a:solidFill>
                      <a:srgbClr val="000000"/>
                    </a:solidFill>
                    <a:latin typeface="Calibri"/>
                    <a:ea typeface=""/>
                    <a:cs typeface="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; </c:separator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</c:ext>
            </c:extLst>
          </c:dLbls>
          <c:cat>
            <c:strLit>
              <c:ptCount val="2"/>
              <c:pt idx="0">
                <c:v>szkoła podstawowa</c:v>
              </c:pt>
              <c:pt idx="1">
                <c:v>gimnazjum</c:v>
              </c:pt>
            </c:strLit>
          </c:cat>
          <c:val>
            <c:numLit>
              <c:formatCode>General</c:formatCode>
              <c:ptCount val="2"/>
              <c:pt idx="0">
                <c:v>18</c:v>
              </c:pt>
              <c:pt idx="1">
                <c:v>12</c:v>
              </c:pt>
            </c:numLit>
          </c:val>
        </c:ser>
        <c:ser>
          <c:idx val="1"/>
          <c:order val="1"/>
          <c:tx>
            <c:v>chłopcy</c:v>
          </c:tx>
          <c:spPr>
            <a:solidFill>
              <a:srgbClr val="FFD320"/>
            </a:solidFill>
            <a:ln w="9528">
              <a:solidFill>
                <a:srgbClr val="000000"/>
              </a:solidFill>
              <a:prstDash val="solid"/>
              <a:round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lIns="0" tIns="0" rIns="0" bIns="0"/>
              <a:lstStyle/>
              <a:p>
                <a:pPr marL="0" marR="0" indent="0"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tabLst/>
                  <a:defRPr lang="pl-PL" sz="800" b="0" i="0" u="none" strike="noStrike" kern="1200" baseline="0">
                    <a:solidFill>
                      <a:srgbClr val="000000"/>
                    </a:solidFill>
                    <a:latin typeface="Calibri"/>
                    <a:ea typeface=""/>
                    <a:cs typeface="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; </c:separator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</c:ext>
            </c:extLst>
          </c:dLbls>
          <c:cat>
            <c:strLit>
              <c:ptCount val="2"/>
              <c:pt idx="0">
                <c:v>szkoła podstawowa</c:v>
              </c:pt>
              <c:pt idx="1">
                <c:v>gimnazjum</c:v>
              </c:pt>
            </c:strLit>
          </c:cat>
          <c:val>
            <c:numLit>
              <c:formatCode>General</c:formatCode>
              <c:ptCount val="2"/>
              <c:pt idx="0">
                <c:v>22</c:v>
              </c:pt>
              <c:pt idx="1">
                <c:v>15</c:v>
              </c:pt>
            </c:numLit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2147584"/>
        <c:axId val="102146048"/>
      </c:barChart>
      <c:valAx>
        <c:axId val="102146048"/>
        <c:scaling>
          <c:orientation val="minMax"/>
        </c:scaling>
        <c:delete val="0"/>
        <c:axPos val="l"/>
        <c:majorGridlines>
          <c:spPr>
            <a:ln w="6345" cap="flat">
              <a:solidFill>
                <a:srgbClr val="B3B3B3"/>
              </a:solidFill>
              <a:prstDash val="solid"/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noFill/>
          <a:ln w="6345" cap="flat">
            <a:solidFill>
              <a:srgbClr val="B3B3B3"/>
            </a:solidFill>
            <a:prstDash val="solid"/>
            <a:round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pl-PL" sz="800" b="0" i="0" u="none" strike="noStrike" kern="1200" baseline="0">
                <a:solidFill>
                  <a:srgbClr val="000000"/>
                </a:solidFill>
                <a:latin typeface="Calibri"/>
                <a:ea typeface=""/>
                <a:cs typeface=""/>
              </a:defRPr>
            </a:pPr>
            <a:endParaRPr lang="pl-PL"/>
          </a:p>
        </c:txPr>
        <c:crossAx val="102147584"/>
        <c:crossesAt val="0"/>
        <c:crossBetween val="between"/>
      </c:valAx>
      <c:catAx>
        <c:axId val="10214758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6345" cap="flat">
            <a:solidFill>
              <a:srgbClr val="B3B3B3"/>
            </a:solidFill>
            <a:prstDash val="solid"/>
            <a:round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pl-PL" sz="900" b="0" i="0" u="none" strike="noStrike" kern="1200" baseline="0">
                <a:solidFill>
                  <a:srgbClr val="000000"/>
                </a:solidFill>
                <a:latin typeface="Calibri"/>
                <a:ea typeface=""/>
                <a:cs typeface=""/>
              </a:defRPr>
            </a:pPr>
            <a:endParaRPr lang="pl-PL"/>
          </a:p>
        </c:txPr>
        <c:crossAx val="102146048"/>
        <c:crossesAt val="0"/>
        <c:auto val="1"/>
        <c:lblAlgn val="ctr"/>
        <c:lblOffset val="100"/>
        <c:noMultiLvlLbl val="0"/>
      </c:catAx>
      <c:spPr>
        <a:noFill/>
        <a:ln w="9528">
          <a:solidFill>
            <a:srgbClr val="B3B3B3"/>
          </a:solidFill>
          <a:prstDash val="solid"/>
        </a:ln>
      </c:spPr>
    </c:plotArea>
    <c:legend>
      <c:legendPos val="r"/>
      <c:overlay val="0"/>
      <c:spPr>
        <a:noFill/>
        <a:ln>
          <a:noFill/>
        </a:ln>
      </c:spPr>
      <c:txPr>
        <a:bodyPr lIns="0" tIns="0" rIns="0" bIns="0"/>
        <a:lstStyle/>
        <a:p>
          <a:pPr marL="0" marR="0" indent="0" defTabSz="914400" fontAlgn="auto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tabLst/>
            <a:defRPr lang="pl-PL" sz="900" b="0" i="0" u="none" strike="noStrike" kern="1200" baseline="0">
              <a:solidFill>
                <a:srgbClr val="000000"/>
              </a:solidFill>
              <a:latin typeface="Calibri"/>
              <a:ea typeface=""/>
              <a:cs typeface="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</c:spPr>
  <c:txPr>
    <a:bodyPr lIns="0" tIns="0" rIns="0" bIns="0"/>
    <a:lstStyle/>
    <a:p>
      <a:pPr marL="0" marR="0" indent="0" defTabSz="914400" fontAlgn="auto" hangingPunct="1">
        <a:lnSpc>
          <a:spcPct val="100000"/>
        </a:lnSpc>
        <a:spcBef>
          <a:spcPts val="0"/>
        </a:spcBef>
        <a:spcAft>
          <a:spcPts val="0"/>
        </a:spcAft>
        <a:tabLst/>
        <a:defRPr lang="pl-PL" sz="1000" b="0" i="0" u="none" strike="noStrike" kern="1200" baseline="0">
          <a:solidFill>
            <a:srgbClr val="000000"/>
          </a:solidFill>
          <a:latin typeface="Calibri"/>
          <a:ea typeface=""/>
          <a:cs typeface=""/>
        </a:defRPr>
      </a:pPr>
      <a:endParaRPr lang="pl-PL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lIns="0" tIns="0" rIns="0" bIns="0"/>
          <a:lstStyle/>
          <a:p>
            <a:pPr marL="0" marR="0" indent="0" algn="ctr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pl-PL" sz="1800" b="1" i="0" u="none" strike="noStrike" kern="1200" baseline="0">
                <a:solidFill>
                  <a:srgbClr val="000000"/>
                </a:solidFill>
                <a:latin typeface="Calibri"/>
                <a:ea typeface=""/>
                <a:cs typeface=""/>
              </a:defRPr>
            </a:pPr>
            <a:r>
              <a:rPr lang="pl-PL" sz="18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"/>
                <a:cs typeface=""/>
              </a:rPr>
              <a:t>Odsetek dzieci i młodzieży rozpoczynającej palenie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layout>
        <c:manualLayout>
          <c:xMode val="edge"/>
          <c:yMode val="edge"/>
          <c:x val="2.7276771370511339E-2"/>
          <c:y val="0.14859543514273346"/>
          <c:w val="0.9397767976205561"/>
          <c:h val="0.8025384328537748"/>
        </c:manualLayout>
      </c:layout>
      <c:barChart>
        <c:barDir val="col"/>
        <c:grouping val="clustered"/>
        <c:varyColors val="0"/>
        <c:ser>
          <c:idx val="0"/>
          <c:order val="0"/>
          <c:tx>
            <c:v>odsetek dzieci i młodzieży rozpoczynającej palenie %</c:v>
          </c:tx>
          <c:spPr>
            <a:solidFill>
              <a:srgbClr val="0084D1"/>
            </a:solidFill>
            <a:ln w="9528">
              <a:solidFill>
                <a:srgbClr val="666666"/>
              </a:solidFill>
              <a:prstDash val="solid"/>
              <a:round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lIns="0" tIns="0" rIns="0" bIns="0"/>
              <a:lstStyle/>
              <a:p>
                <a:pPr marL="0" marR="0" indent="0"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tabLst/>
                  <a:defRPr lang="pl-PL" sz="1000" b="0" i="0" u="none" strike="noStrike" kern="1200" baseline="0">
                    <a:solidFill>
                      <a:srgbClr val="000000"/>
                    </a:solidFill>
                    <a:latin typeface="Calibri"/>
                    <a:ea typeface=""/>
                    <a:cs typeface="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; </c:separator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Lit>
              <c:ptCount val="5"/>
              <c:pt idx="0">
                <c:v>11 lat</c:v>
              </c:pt>
              <c:pt idx="1">
                <c:v>12 lat</c:v>
              </c:pt>
              <c:pt idx="2">
                <c:v>13 lat</c:v>
              </c:pt>
              <c:pt idx="3">
                <c:v>14 lat</c:v>
              </c:pt>
              <c:pt idx="4">
                <c:v>15 lat </c:v>
              </c:pt>
            </c:strLit>
          </c:cat>
          <c:val>
            <c:numLit>
              <c:formatCode>General</c:formatCode>
              <c:ptCount val="5"/>
              <c:pt idx="0">
                <c:v>13.8</c:v>
              </c:pt>
              <c:pt idx="1">
                <c:v>9.2000000000000011</c:v>
              </c:pt>
              <c:pt idx="2">
                <c:v>9.6</c:v>
              </c:pt>
              <c:pt idx="3">
                <c:v>11.3</c:v>
              </c:pt>
              <c:pt idx="4">
                <c:v>9.7000000000000011</c:v>
              </c:pt>
            </c:numLit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2025472"/>
        <c:axId val="102023936"/>
      </c:barChart>
      <c:valAx>
        <c:axId val="102023936"/>
        <c:scaling>
          <c:orientation val="minMax"/>
        </c:scaling>
        <c:delete val="0"/>
        <c:axPos val="l"/>
        <c:majorGridlines>
          <c:spPr>
            <a:ln w="6345" cap="flat">
              <a:solidFill>
                <a:srgbClr val="B3B3B3"/>
              </a:solidFill>
              <a:prstDash val="solid"/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noFill/>
          <a:ln w="6345" cap="flat">
            <a:solidFill>
              <a:srgbClr val="B3B3B3"/>
            </a:solidFill>
            <a:prstDash val="solid"/>
            <a:round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pl-PL" sz="800" b="0" i="0" u="none" strike="noStrike" kern="1200" baseline="0">
                <a:solidFill>
                  <a:srgbClr val="000000"/>
                </a:solidFill>
                <a:latin typeface="Calibri"/>
                <a:ea typeface=""/>
                <a:cs typeface=""/>
              </a:defRPr>
            </a:pPr>
            <a:endParaRPr lang="pl-PL"/>
          </a:p>
        </c:txPr>
        <c:crossAx val="102025472"/>
        <c:crossesAt val="0"/>
        <c:crossBetween val="between"/>
      </c:valAx>
      <c:catAx>
        <c:axId val="10202547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6345" cap="flat">
            <a:solidFill>
              <a:srgbClr val="B3B3B3"/>
            </a:solidFill>
            <a:prstDash val="solid"/>
            <a:round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pl-PL" sz="800" b="0" i="0" u="none" strike="noStrike" kern="1200" baseline="0">
                <a:solidFill>
                  <a:srgbClr val="000000"/>
                </a:solidFill>
                <a:latin typeface="Calibri"/>
                <a:ea typeface=""/>
                <a:cs typeface=""/>
              </a:defRPr>
            </a:pPr>
            <a:endParaRPr lang="pl-PL"/>
          </a:p>
        </c:txPr>
        <c:crossAx val="102023936"/>
        <c:crossesAt val="0"/>
        <c:auto val="1"/>
        <c:lblAlgn val="ctr"/>
        <c:lblOffset val="100"/>
        <c:noMultiLvlLbl val="0"/>
      </c:catAx>
      <c:spPr>
        <a:noFill/>
        <a:ln w="9528">
          <a:solidFill>
            <a:srgbClr val="E6E6E6"/>
          </a:solidFill>
          <a:prstDash val="solid"/>
        </a:ln>
      </c:spPr>
    </c:plotArea>
    <c:plotVisOnly val="1"/>
    <c:dispBlanksAs val="gap"/>
    <c:showDLblsOverMax val="0"/>
  </c:chart>
  <c:spPr>
    <a:noFill/>
    <a:ln>
      <a:noFill/>
    </a:ln>
  </c:spPr>
  <c:txPr>
    <a:bodyPr lIns="0" tIns="0" rIns="0" bIns="0"/>
    <a:lstStyle/>
    <a:p>
      <a:pPr marL="0" marR="0" indent="0" defTabSz="914400" fontAlgn="auto" hangingPunct="1">
        <a:lnSpc>
          <a:spcPct val="100000"/>
        </a:lnSpc>
        <a:spcBef>
          <a:spcPts val="0"/>
        </a:spcBef>
        <a:spcAft>
          <a:spcPts val="0"/>
        </a:spcAft>
        <a:tabLst/>
        <a:defRPr lang="pl-PL" sz="1000" b="0" i="0" u="none" strike="noStrike" kern="1200" baseline="0">
          <a:solidFill>
            <a:srgbClr val="000000"/>
          </a:solidFill>
          <a:latin typeface="Calibri"/>
          <a:ea typeface=""/>
          <a:cs typeface=""/>
        </a:defRPr>
      </a:pPr>
      <a:endParaRPr lang="pl-PL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l-PL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"/>
                <a:cs typeface=""/>
              </a:defRPr>
            </a:lvl1pPr>
          </a:lstStyle>
          <a:p>
            <a:pPr lvl="0"/>
            <a:endParaRPr lang="pl-PL"/>
          </a:p>
        </p:txBody>
      </p:sp>
      <p:sp>
        <p:nvSpPr>
          <p:cNvPr id="3" name="Symbol zastępczy daty 2"/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l-PL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"/>
                <a:cs typeface=""/>
              </a:defRPr>
            </a:lvl1pPr>
          </a:lstStyle>
          <a:p>
            <a:pPr lvl="0"/>
            <a:fld id="{453B7C77-8B29-462B-BAF6-7B21FE296D72}" type="datetime1">
              <a:rPr lang="pl-PL"/>
              <a:pPr lvl="0"/>
              <a:t>2014-02-19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81003" y="685800"/>
            <a:ext cx="6096003" cy="3429000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Symbol zastępczy notatek 4"/>
          <p:cNvSpPr txBox="1"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l-PL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"/>
                <a:cs typeface=""/>
              </a:defRPr>
            </a:lvl1pPr>
          </a:lstStyle>
          <a:p>
            <a:pPr lvl="0"/>
            <a:endParaRPr lang="pl-PL"/>
          </a:p>
        </p:txBody>
      </p:sp>
      <p:sp>
        <p:nvSpPr>
          <p:cNvPr id="7" name="Symbol zastępczy numeru slajdu 6"/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l-PL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"/>
                <a:cs typeface=""/>
              </a:defRPr>
            </a:lvl1pPr>
          </a:lstStyle>
          <a:p>
            <a:pPr lvl="0"/>
            <a:fld id="{914F7D89-11B6-4680-9A94-E00F41F42744}" type="slidenum">
              <a:rPr/>
              <a:pPr lvl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351347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pl-PL" sz="1200" b="0" i="0" u="none" strike="noStrike" kern="1200" cap="none" spc="0" baseline="0">
        <a:solidFill>
          <a:srgbClr val="000000"/>
        </a:solidFill>
        <a:uFillTx/>
        <a:latin typeface="Calibri"/>
        <a:ea typeface=""/>
        <a:cs typeface="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pl-PL" sz="1200" b="0" i="0" u="none" strike="noStrike" kern="1200" cap="none" spc="0" baseline="0">
        <a:solidFill>
          <a:srgbClr val="000000"/>
        </a:solidFill>
        <a:uFillTx/>
        <a:latin typeface="Calibri"/>
        <a:ea typeface=""/>
        <a:cs typeface="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pl-PL" sz="1200" b="0" i="0" u="none" strike="noStrike" kern="1200" cap="none" spc="0" baseline="0">
        <a:solidFill>
          <a:srgbClr val="000000"/>
        </a:solidFill>
        <a:uFillTx/>
        <a:latin typeface="Calibri"/>
        <a:ea typeface=""/>
        <a:cs typeface="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pl-PL" sz="1200" b="0" i="0" u="none" strike="noStrike" kern="1200" cap="none" spc="0" baseline="0">
        <a:solidFill>
          <a:srgbClr val="000000"/>
        </a:solidFill>
        <a:uFillTx/>
        <a:latin typeface="Calibri"/>
        <a:ea typeface=""/>
        <a:cs typeface="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pl-PL" sz="1200" b="0" i="0" u="none" strike="noStrike" kern="1200" cap="none" spc="0" baseline="0">
        <a:solidFill>
          <a:srgbClr val="000000"/>
        </a:solidFill>
        <a:uFillTx/>
        <a:latin typeface="Calibri"/>
        <a:ea typeface=""/>
        <a:cs typeface="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3D6A61E-67EF-407E-B98C-00E0B3652326}" type="slidenum">
              <a:rPr/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4</a:t>
            </a:fld>
            <a:endParaRPr lang="pl-PL" sz="12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9463235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6"/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16A0DD0-2AAE-43F2-A671-5B34349BA7C5}" type="slidenum">
              <a:rPr/>
              <a:pPr marL="0" marR="0" lvl="0" indent="0" algn="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42</a:t>
            </a:fld>
            <a:endParaRPr lang="pl-PL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3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217490" y="812801"/>
            <a:ext cx="7124703" cy="4008436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Symbol zastępczy notatek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811399"/>
          </a:xfrm>
        </p:spPr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128702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6"/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AFF9342-E779-4A7C-811E-66191226C449}" type="slidenum">
              <a:rPr/>
              <a:pPr marL="0" marR="0" lvl="0" indent="0" algn="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43</a:t>
            </a:fld>
            <a:endParaRPr lang="pl-PL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3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Symbol zastępczy notatek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811399"/>
          </a:xfrm>
        </p:spPr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7011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6"/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A05B4F5-D4C0-4E46-9377-0CA81CB88174}" type="slidenum">
              <a:rPr/>
              <a:pPr marL="0" marR="0" lvl="0" indent="0" algn="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44</a:t>
            </a:fld>
            <a:endParaRPr lang="pl-PL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3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591" y="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67449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6"/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8A485AA-318F-4A49-B7BD-0DFADE476624}" type="slidenum">
              <a:rPr/>
              <a:pPr marL="0" marR="0" lvl="0" indent="0" algn="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45</a:t>
            </a:fld>
            <a:endParaRPr lang="pl-PL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3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591" y="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41598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6"/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661609D-D3AA-4CBE-82CD-69B94106967A}" type="slidenum">
              <a:rPr/>
              <a:pPr marL="0" marR="0" lvl="0" indent="0" algn="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46</a:t>
            </a:fld>
            <a:endParaRPr lang="pl-PL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3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591" y="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252744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6"/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434EEE-7CF4-4020-9884-890DD01A75C6}" type="slidenum">
              <a:rPr/>
              <a:pPr marL="0" marR="0" lvl="0" indent="0" algn="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47</a:t>
            </a:fld>
            <a:endParaRPr lang="pl-PL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3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591" y="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052801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6"/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6A9990E-CAE7-4C11-9403-1B3D86E290C4}" type="slidenum">
              <a:rPr/>
              <a:pPr marL="0" marR="0" lvl="0" indent="0" algn="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48</a:t>
            </a:fld>
            <a:endParaRPr lang="pl-PL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3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588" y="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065407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6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A4D8E14-47A2-4B08-85B0-4C588A871265}" type="slidenum">
              <a:rPr/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49</a:t>
            </a:fld>
            <a:endParaRPr lang="pl-PL" sz="12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3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591" y="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Symbol zastępczy notatek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635961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2"/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143C024-1E9D-47EA-9190-F647F7746281}" type="datetime1">
              <a:rPr lang="pl-PL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"/>
                <a:cs typeface="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2014-02-19</a:t>
            </a:fld>
            <a:endParaRPr lang="pl-PL" sz="12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3" name="Symbol zastępczy numeru slajdu 6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94F4CB0-25C8-4CD6-829B-F1BAEFBB9E51}" type="slidenum">
              <a:rPr/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50</a:t>
            </a:fld>
            <a:endParaRPr lang="pl-PL" sz="12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4" name="Symbol zastępczy numeru slajdu 6"/>
          <p:cNvSpPr txBox="1"/>
          <p:nvPr/>
        </p:nvSpPr>
        <p:spPr>
          <a:xfrm>
            <a:off x="3884755" y="8685364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0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28DD8A7-3CBC-40BD-99E2-3DB4900E4AB5}" type="slidenum">
              <a:rPr/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50</a:t>
            </a:fld>
            <a:endParaRPr lang="pl-PL" sz="1200" b="0" i="0" u="none" strike="noStrike" kern="1200" cap="none" spc="0" baseline="0">
              <a:solidFill>
                <a:srgbClr val="000000"/>
              </a:solidFill>
              <a:uFillTx/>
              <a:latin typeface="Calibri" pitchFamily="18"/>
              <a:ea typeface="Arial Unicode MS" pitchFamily="2"/>
              <a:cs typeface="Tahoma" pitchFamily="2"/>
            </a:endParaRPr>
          </a:p>
        </p:txBody>
      </p:sp>
      <p:sp>
        <p:nvSpPr>
          <p:cNvPr id="5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588" y="0"/>
            <a:ext cx="0" cy="0"/>
          </a:xfrm>
          <a:solidFill>
            <a:srgbClr val="5B9BD5"/>
          </a:solidFill>
          <a:ln w="12600">
            <a:solidFill>
              <a:srgbClr val="41719C"/>
            </a:solidFill>
            <a:prstDash val="solid"/>
            <a:miter/>
          </a:ln>
        </p:spPr>
      </p:sp>
      <p:sp>
        <p:nvSpPr>
          <p:cNvPr id="6" name="Symbol zastępczy notatek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035527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6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83F5550-595E-403E-908B-32D007673CFC}" type="slidenum">
              <a:rPr/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51</a:t>
            </a:fld>
            <a:endParaRPr lang="pl-PL" sz="12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3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591" y="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Symbol zastępczy notatek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775278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6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375A5CD-E28B-4E17-B1D2-9A57AF98A61C}" type="slidenum">
              <a:rPr/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52</a:t>
            </a:fld>
            <a:endParaRPr lang="pl-PL" sz="12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3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591" y="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Symbol zastępczy notatek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886783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6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52AAAFD-A9DF-4E08-A3A1-F855AF047C56}" type="slidenum">
              <a:rPr/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53</a:t>
            </a:fld>
            <a:endParaRPr lang="pl-PL" sz="12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3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591" y="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Symbol zastępczy notatek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948982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2"/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8776717-40FD-4CB0-A2F7-6BB82EEAC235}" type="datetime1">
              <a:rPr lang="pl-PL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"/>
                <a:cs typeface="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2014-02-19</a:t>
            </a:fld>
            <a:endParaRPr lang="pl-PL" sz="12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3" name="Symbol zastępczy numeru slajdu 6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5BE2F0E-1884-4FFE-9FEA-88C6E6700EB5}" type="slidenum">
              <a:rPr/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54</a:t>
            </a:fld>
            <a:endParaRPr lang="pl-PL" sz="12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4" name="Symbol zastępczy numeru slajdu 6"/>
          <p:cNvSpPr txBox="1"/>
          <p:nvPr/>
        </p:nvSpPr>
        <p:spPr>
          <a:xfrm>
            <a:off x="3884755" y="8685364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0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F44B9FC-2D14-42C1-A40F-EC7562DB2488}" type="slidenum">
              <a:rPr/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54</a:t>
            </a:fld>
            <a:endParaRPr lang="pl-PL" sz="1200" b="0" i="0" u="none" strike="noStrike" kern="1200" cap="none" spc="0" baseline="0">
              <a:solidFill>
                <a:srgbClr val="000000"/>
              </a:solidFill>
              <a:uFillTx/>
              <a:latin typeface="Calibri" pitchFamily="18"/>
              <a:ea typeface="Arial Unicode MS" pitchFamily="2"/>
              <a:cs typeface="Tahoma" pitchFamily="2"/>
            </a:endParaRPr>
          </a:p>
        </p:txBody>
      </p:sp>
      <p:sp>
        <p:nvSpPr>
          <p:cNvPr id="5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588" y="0"/>
            <a:ext cx="0" cy="0"/>
          </a:xfrm>
          <a:solidFill>
            <a:srgbClr val="5B9BD5"/>
          </a:solidFill>
          <a:ln w="12600">
            <a:solidFill>
              <a:srgbClr val="41719C"/>
            </a:solidFill>
            <a:prstDash val="solid"/>
            <a:miter/>
          </a:ln>
        </p:spPr>
      </p:sp>
      <p:sp>
        <p:nvSpPr>
          <p:cNvPr id="6" name="Symbol zastępczy notatek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231881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6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08D2811-0D8E-476F-94E4-8617A34520E4}" type="slidenum">
              <a:rPr/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55</a:t>
            </a:fld>
            <a:endParaRPr lang="pl-PL" sz="12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3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591" y="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Symbol zastępczy notatek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879272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6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4473752-0937-4D7E-A0A5-D14645ACF08F}" type="slidenum">
              <a:rPr/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56</a:t>
            </a:fld>
            <a:endParaRPr lang="pl-PL" sz="12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3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591" y="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Symbol zastępczy notatek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986385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6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69ACB69-BCB3-4BF7-ADB5-6EBBC74AF5CC}" type="slidenum">
              <a:rPr/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57</a:t>
            </a:fld>
            <a:endParaRPr lang="pl-PL" sz="12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3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0" y="812801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Symbol zastępczy notatek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241541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6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E76E2B4-BBFD-4730-8F14-DF422608D486}" type="slidenum">
              <a:rPr/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58</a:t>
            </a:fld>
            <a:endParaRPr lang="pl-PL" sz="12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3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0" y="812801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Symbol zastępczy notatek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7455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6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A823C76-DF19-4AD0-9B00-9DE6506FE514}" type="slidenum">
              <a:rPr/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59</a:t>
            </a:fld>
            <a:endParaRPr lang="pl-PL" sz="12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3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0" y="812801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Symbol zastępczy notatek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210527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6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362C1B5-E3F5-41A2-82F9-6C650F52E0D6}" type="slidenum">
              <a:rPr/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60</a:t>
            </a:fld>
            <a:endParaRPr lang="pl-PL" sz="12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3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588" y="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Symbol zastępczy notatek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721038"/>
          </a:xfrm>
        </p:spPr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5855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446538" y="3085761"/>
            <a:ext cx="11262865" cy="3304797"/>
          </a:xfrm>
          <a:prstGeom prst="rect">
            <a:avLst/>
          </a:prstGeom>
          <a:solidFill>
            <a:srgbClr val="1A326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l-PL" sz="18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ctrTitle"/>
          </p:nvPr>
        </p:nvSpPr>
        <p:spPr>
          <a:xfrm>
            <a:off x="581192" y="1020433"/>
            <a:ext cx="10993547" cy="1475009"/>
          </a:xfrm>
        </p:spPr>
        <p:txBody>
          <a:bodyPr/>
          <a:lstStyle>
            <a:lvl1pPr>
              <a:defRPr sz="3600">
                <a:solidFill>
                  <a:srgbClr val="1A3260"/>
                </a:solidFill>
              </a:defRPr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4" name="Subtitle 2"/>
          <p:cNvSpPr txBox="1">
            <a:spLocks noGrp="1"/>
          </p:cNvSpPr>
          <p:nvPr>
            <p:ph type="subTitle" idx="1"/>
          </p:nvPr>
        </p:nvSpPr>
        <p:spPr>
          <a:xfrm>
            <a:off x="581192" y="2495443"/>
            <a:ext cx="10993547" cy="590318"/>
          </a:xfrm>
        </p:spPr>
        <p:txBody>
          <a:bodyPr anchor="t"/>
          <a:lstStyle>
            <a:lvl1pPr marL="0" indent="0">
              <a:buNone/>
              <a:defRPr sz="1600" cap="all">
                <a:solidFill>
                  <a:srgbClr val="4590B8"/>
                </a:solidFill>
              </a:defRPr>
            </a:lvl1pPr>
          </a:lstStyle>
          <a:p>
            <a:pPr lvl="0"/>
            <a:r>
              <a:rPr lang="pl-PL"/>
              <a:t>Kliknij, aby edytować styl wzorca podtytułu</a:t>
            </a:r>
            <a:endParaRPr lang="en-US"/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>
                <a:solidFill>
                  <a:srgbClr val="2F5AAC"/>
                </a:solidFill>
              </a:defRPr>
            </a:lvl1pPr>
          </a:lstStyle>
          <a:p>
            <a:pPr lvl="0"/>
            <a:fld id="{9D9482A2-F509-4E2A-AFDA-22254E406B24}" type="datetime1">
              <a:rPr lang="en-US"/>
              <a:pPr lvl="0"/>
              <a:t>2/19/2014</a:t>
            </a:fld>
            <a:endParaRPr lang="en-US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>
                <a:solidFill>
                  <a:srgbClr val="2F5AAC"/>
                </a:solidFill>
              </a:defRPr>
            </a:lvl1pPr>
          </a:lstStyle>
          <a:p>
            <a:pPr lvl="0"/>
            <a:endParaRPr lang="en-US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>
          <a:xfrm>
            <a:off x="10558302" y="5956136"/>
            <a:ext cx="1016437" cy="365129"/>
          </a:xfrm>
        </p:spPr>
        <p:txBody>
          <a:bodyPr/>
          <a:lstStyle>
            <a:lvl1pPr>
              <a:defRPr>
                <a:solidFill>
                  <a:srgbClr val="2F5AAC"/>
                </a:solidFill>
              </a:defRPr>
            </a:lvl1pPr>
          </a:lstStyle>
          <a:p>
            <a:pPr lvl="0"/>
            <a:fld id="{F7C5B2DF-D0B0-4DF5-BEF4-3B9AE47BA2E2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967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440283" y="614403"/>
            <a:ext cx="11309335" cy="1189296"/>
          </a:xfrm>
          <a:prstGeom prst="rect">
            <a:avLst/>
          </a:prstGeom>
          <a:solidFill>
            <a:srgbClr val="1A326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l-PL" sz="18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581192" y="702158"/>
            <a:ext cx="11029611" cy="1013804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4" name="Content Placeholder 2"/>
          <p:cNvSpPr txBox="1">
            <a:spLocks noGrp="1"/>
          </p:cNvSpPr>
          <p:nvPr>
            <p:ph idx="1"/>
          </p:nvPr>
        </p:nvSpPr>
        <p:spPr>
          <a:xfrm>
            <a:off x="581192" y="2180496"/>
            <a:ext cx="11029611" cy="367830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A9CFB55-87DD-4E1B-A50D-A0EAB94E7697}" type="datetime1">
              <a:rPr lang="en-US"/>
              <a:pPr lvl="0"/>
              <a:t>2/19/2014</a:t>
            </a:fld>
            <a:endParaRPr lang="en-US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6D00B09-38E1-4908-8EF5-0D11A7BAA87E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72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/>
          <p:nvPr/>
        </p:nvSpPr>
        <p:spPr>
          <a:xfrm>
            <a:off x="447818" y="5141972"/>
            <a:ext cx="11290855" cy="1258827"/>
          </a:xfrm>
          <a:prstGeom prst="rect">
            <a:avLst/>
          </a:prstGeom>
          <a:solidFill>
            <a:srgbClr val="1A326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l-PL" sz="18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581192" y="3043909"/>
            <a:ext cx="11029611" cy="1497503"/>
          </a:xfrm>
        </p:spPr>
        <p:txBody>
          <a:bodyPr/>
          <a:lstStyle>
            <a:lvl1pPr>
              <a:defRPr sz="3600">
                <a:solidFill>
                  <a:srgbClr val="1A3260"/>
                </a:solidFill>
              </a:defRPr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4" name="Text Placeholder 2"/>
          <p:cNvSpPr txBox="1">
            <a:spLocks noGrp="1"/>
          </p:cNvSpPr>
          <p:nvPr>
            <p:ph type="body" idx="1"/>
          </p:nvPr>
        </p:nvSpPr>
        <p:spPr>
          <a:xfrm>
            <a:off x="581192" y="4541413"/>
            <a:ext cx="11029611" cy="600559"/>
          </a:xfrm>
        </p:spPr>
        <p:txBody>
          <a:bodyPr anchor="t"/>
          <a:lstStyle>
            <a:lvl1pPr marL="0" indent="0">
              <a:buNone/>
              <a:defRPr cap="all">
                <a:solidFill>
                  <a:srgbClr val="4590B8"/>
                </a:solidFill>
              </a:defRPr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>
                <a:solidFill>
                  <a:srgbClr val="2F5AAC"/>
                </a:solidFill>
              </a:defRPr>
            </a:lvl1pPr>
          </a:lstStyle>
          <a:p>
            <a:pPr lvl="0"/>
            <a:fld id="{6496B982-0886-41EF-B0C6-556328B979DA}" type="datetime1">
              <a:rPr lang="en-US"/>
              <a:pPr lvl="0"/>
              <a:t>2/19/2014</a:t>
            </a:fld>
            <a:endParaRPr lang="en-US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>
                <a:solidFill>
                  <a:srgbClr val="2F5AAC"/>
                </a:solidFill>
              </a:defRPr>
            </a:lvl1pPr>
          </a:lstStyle>
          <a:p>
            <a:pPr lvl="0"/>
            <a:endParaRPr lang="en-US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>
                <a:solidFill>
                  <a:srgbClr val="2F5AAC"/>
                </a:solidFill>
              </a:defRPr>
            </a:lvl1pPr>
          </a:lstStyle>
          <a:p>
            <a:pPr lvl="0"/>
            <a:fld id="{EBD732D5-5A70-48BB-A08B-D54A7B64DCB2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45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/>
          <p:nvPr/>
        </p:nvSpPr>
        <p:spPr>
          <a:xfrm>
            <a:off x="445980" y="606558"/>
            <a:ext cx="11300036" cy="1258827"/>
          </a:xfrm>
          <a:prstGeom prst="rect">
            <a:avLst/>
          </a:prstGeom>
          <a:solidFill>
            <a:srgbClr val="1A326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l-PL" sz="18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581192" y="729654"/>
            <a:ext cx="11029611" cy="98832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4" name="Content Placeholder 2"/>
          <p:cNvSpPr txBox="1">
            <a:spLocks noGrp="1"/>
          </p:cNvSpPr>
          <p:nvPr>
            <p:ph idx="1"/>
          </p:nvPr>
        </p:nvSpPr>
        <p:spPr>
          <a:xfrm>
            <a:off x="581192" y="2227999"/>
            <a:ext cx="5422392" cy="363304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5" name="Content Placeholder 3"/>
          <p:cNvSpPr txBox="1">
            <a:spLocks noGrp="1"/>
          </p:cNvSpPr>
          <p:nvPr>
            <p:ph idx="2"/>
          </p:nvPr>
        </p:nvSpPr>
        <p:spPr>
          <a:xfrm>
            <a:off x="6188421" y="2227999"/>
            <a:ext cx="5422392" cy="363304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6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DAE1601-7E72-4F3E-9DF0-2B1C4405EADF}" type="datetime1">
              <a:rPr lang="en-US"/>
              <a:pPr lvl="0"/>
              <a:t>2/19/2014</a:t>
            </a:fld>
            <a:endParaRPr lang="en-US"/>
          </a:p>
        </p:txBody>
      </p:sp>
      <p:sp>
        <p:nvSpPr>
          <p:cNvPr id="7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8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15C8581-89DA-4827-ADB1-793AE5DBC7FC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6675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/>
          <p:nvPr/>
        </p:nvSpPr>
        <p:spPr>
          <a:xfrm>
            <a:off x="445980" y="606558"/>
            <a:ext cx="11300036" cy="1258827"/>
          </a:xfrm>
          <a:prstGeom prst="rect">
            <a:avLst/>
          </a:prstGeom>
          <a:solidFill>
            <a:srgbClr val="1A326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l-PL" sz="18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581192" y="729654"/>
            <a:ext cx="11029611" cy="98832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4" name="Text Placeholder 2"/>
          <p:cNvSpPr txBox="1">
            <a:spLocks noGrp="1"/>
          </p:cNvSpPr>
          <p:nvPr>
            <p:ph type="body" idx="1"/>
          </p:nvPr>
        </p:nvSpPr>
        <p:spPr>
          <a:xfrm>
            <a:off x="887214" y="2250896"/>
            <a:ext cx="5087072" cy="536002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200">
                <a:solidFill>
                  <a:srgbClr val="4590B8"/>
                </a:solidFill>
              </a:defRPr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Content Placeholder 3"/>
          <p:cNvSpPr txBox="1">
            <a:spLocks noGrp="1"/>
          </p:cNvSpPr>
          <p:nvPr>
            <p:ph idx="2"/>
          </p:nvPr>
        </p:nvSpPr>
        <p:spPr>
          <a:xfrm>
            <a:off x="581192" y="2926052"/>
            <a:ext cx="5393103" cy="2934995"/>
          </a:xfrm>
        </p:spPr>
        <p:txBody>
          <a:bodyPr anchor="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6" name="Text Placeholder 4"/>
          <p:cNvSpPr txBox="1">
            <a:spLocks noGrp="1"/>
          </p:cNvSpPr>
          <p:nvPr>
            <p:ph type="body" idx="3"/>
          </p:nvPr>
        </p:nvSpPr>
        <p:spPr>
          <a:xfrm>
            <a:off x="6523731" y="2250896"/>
            <a:ext cx="5087072" cy="553376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200">
                <a:solidFill>
                  <a:srgbClr val="4590B8"/>
                </a:solidFill>
              </a:defRPr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7" name="Content Placeholder 5"/>
          <p:cNvSpPr txBox="1">
            <a:spLocks noGrp="1"/>
          </p:cNvSpPr>
          <p:nvPr>
            <p:ph idx="4"/>
          </p:nvPr>
        </p:nvSpPr>
        <p:spPr>
          <a:xfrm>
            <a:off x="6217709" y="2926052"/>
            <a:ext cx="5393103" cy="2934995"/>
          </a:xfrm>
        </p:spPr>
        <p:txBody>
          <a:bodyPr anchor="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8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E5AB3FF-C08A-4039-A87E-620C384F6E00}" type="datetime1">
              <a:rPr lang="en-US"/>
              <a:pPr lvl="0"/>
              <a:t>2/19/2014</a:t>
            </a:fld>
            <a:endParaRPr lang="en-US"/>
          </a:p>
        </p:txBody>
      </p:sp>
      <p:sp>
        <p:nvSpPr>
          <p:cNvPr id="9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0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D2F7A7F-7980-4952-809B-40399C43849F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52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325B5A7-8836-49A9-9D6B-0EE7B0C94FD0}" type="datetime1">
              <a:rPr lang="en-US"/>
              <a:pPr lvl="0"/>
              <a:t>2/19/2014</a:t>
            </a:fld>
            <a:endParaRPr lang="en-US"/>
          </a:p>
        </p:txBody>
      </p:sp>
      <p:sp>
        <p:nvSpPr>
          <p:cNvPr id="3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C12FA4F-7214-4483-8A19-AD21EB8FE213}" type="slidenum">
              <a:rPr/>
              <a:pPr lvl="0"/>
              <a:t>‹#›</a:t>
            </a:fld>
            <a:endParaRPr lang="en-US"/>
          </a:p>
        </p:txBody>
      </p:sp>
      <p:sp>
        <p:nvSpPr>
          <p:cNvPr id="5" name="Rectangle 6"/>
          <p:cNvSpPr/>
          <p:nvPr/>
        </p:nvSpPr>
        <p:spPr>
          <a:xfrm>
            <a:off x="440685" y="606558"/>
            <a:ext cx="11300036" cy="1258827"/>
          </a:xfrm>
          <a:prstGeom prst="rect">
            <a:avLst/>
          </a:prstGeom>
          <a:solidFill>
            <a:srgbClr val="1A326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l-PL" sz="18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6" name="Title 1"/>
          <p:cNvSpPr txBox="1">
            <a:spLocks noGrp="1"/>
          </p:cNvSpPr>
          <p:nvPr>
            <p:ph type="title"/>
          </p:nvPr>
        </p:nvSpPr>
        <p:spPr>
          <a:xfrm>
            <a:off x="575898" y="729654"/>
            <a:ext cx="11029611" cy="98832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484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75A05FE-BE17-4155-A440-5B26AB122D97}" type="datetime1">
              <a:rPr lang="en-US"/>
              <a:pPr lvl="0"/>
              <a:t>2/19/2014</a:t>
            </a:fld>
            <a:endParaRPr lang="en-US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17A27A1-A49C-4283-9CEB-5B5FE1EEDF4A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561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/>
          <p:nvPr/>
        </p:nvSpPr>
        <p:spPr>
          <a:xfrm>
            <a:off x="447818" y="5141972"/>
            <a:ext cx="11298198" cy="1274701"/>
          </a:xfrm>
          <a:prstGeom prst="rect">
            <a:avLst/>
          </a:prstGeom>
          <a:solidFill>
            <a:srgbClr val="1A326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l-PL" sz="18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581192" y="5262298"/>
            <a:ext cx="4909441" cy="689512"/>
          </a:xfrm>
        </p:spPr>
        <p:txBody>
          <a:bodyPr anchor="ctr"/>
          <a:lstStyle>
            <a:lvl1pPr>
              <a:defRPr sz="2000">
                <a:solidFill>
                  <a:srgbClr val="2F5AAC"/>
                </a:solidFill>
              </a:defRPr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4" name="Content Placeholder 2"/>
          <p:cNvSpPr txBox="1">
            <a:spLocks noGrp="1"/>
          </p:cNvSpPr>
          <p:nvPr>
            <p:ph idx="1"/>
          </p:nvPr>
        </p:nvSpPr>
        <p:spPr>
          <a:xfrm>
            <a:off x="447818" y="601199"/>
            <a:ext cx="11292840" cy="4204804"/>
          </a:xfrm>
        </p:spPr>
        <p:txBody>
          <a:bodyPr/>
          <a:lstStyle>
            <a:lvl1pPr>
              <a:spcBef>
                <a:spcPts val="500"/>
              </a:spcBef>
              <a:defRPr sz="2000"/>
            </a:lvl1pPr>
            <a:lvl2pPr>
              <a:defRPr sz="1800"/>
            </a:lvl2pPr>
            <a:lvl3pPr>
              <a:spcBef>
                <a:spcPts val="400"/>
              </a:spcBef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5" name="Text Placeholder 3"/>
          <p:cNvSpPr txBox="1">
            <a:spLocks noGrp="1"/>
          </p:cNvSpPr>
          <p:nvPr>
            <p:ph type="body" idx="2"/>
          </p:nvPr>
        </p:nvSpPr>
        <p:spPr>
          <a:xfrm>
            <a:off x="5740822" y="5262298"/>
            <a:ext cx="5869990" cy="689512"/>
          </a:xfrm>
        </p:spPr>
        <p:txBody>
          <a:bodyPr/>
          <a:lstStyle>
            <a:lvl1pPr marL="0" indent="0" algn="r">
              <a:spcBef>
                <a:spcPts val="300"/>
              </a:spcBef>
              <a:buNone/>
              <a:defRPr sz="1100">
                <a:solidFill>
                  <a:srgbClr val="FFFFFF"/>
                </a:solidFill>
              </a:defRPr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>
                <a:solidFill>
                  <a:srgbClr val="2F5AAC"/>
                </a:solidFill>
              </a:defRPr>
            </a:lvl1pPr>
          </a:lstStyle>
          <a:p>
            <a:pPr lvl="0"/>
            <a:fld id="{65D49AED-0ED0-4D33-A22A-C8294D53CABF}" type="datetime1">
              <a:rPr lang="en-US"/>
              <a:pPr lvl="0"/>
              <a:t>2/19/2014</a:t>
            </a:fld>
            <a:endParaRPr lang="en-US"/>
          </a:p>
        </p:txBody>
      </p:sp>
      <p:sp>
        <p:nvSpPr>
          <p:cNvPr id="7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>
                <a:solidFill>
                  <a:srgbClr val="2F5AAC"/>
                </a:solidFill>
              </a:defRPr>
            </a:lvl1pPr>
          </a:lstStyle>
          <a:p>
            <a:pPr lvl="0"/>
            <a:endParaRPr lang="en-US"/>
          </a:p>
        </p:txBody>
      </p:sp>
      <p:sp>
        <p:nvSpPr>
          <p:cNvPr id="8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>
                <a:solidFill>
                  <a:srgbClr val="2F5AAC"/>
                </a:solidFill>
              </a:defRPr>
            </a:lvl1pPr>
          </a:lstStyle>
          <a:p>
            <a:pPr lvl="0"/>
            <a:fld id="{B6A004CA-D484-4597-B1ED-83C3FBC7A211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977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81192" y="4693386"/>
            <a:ext cx="11029611" cy="566735"/>
          </a:xfrm>
        </p:spPr>
        <p:txBody>
          <a:bodyPr/>
          <a:lstStyle>
            <a:lvl1pPr>
              <a:defRPr sz="2400">
                <a:solidFill>
                  <a:srgbClr val="1A3260"/>
                </a:solidFill>
              </a:defRPr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447818" y="599727"/>
            <a:ext cx="11290855" cy="3557253"/>
          </a:xfrm>
        </p:spPr>
        <p:txBody>
          <a:bodyPr anchor="t"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pl-PL"/>
              <a:t>Kliknij ikonę, aby dodać obraz</a:t>
            </a:r>
            <a:endParaRPr lang="en-US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581192" y="5260122"/>
            <a:ext cx="11029620" cy="598666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200"/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2462D54-D805-444B-8C6B-6DE873FBAD4D}" type="datetime1">
              <a:rPr lang="en-US"/>
              <a:pPr lvl="0"/>
              <a:t>2/19/2014</a:t>
            </a:fld>
            <a:endParaRPr lang="en-US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B476D4C-16C7-4295-8F7A-751FA37DC8BF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94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/>
          <p:nvPr/>
        </p:nvSpPr>
        <p:spPr>
          <a:xfrm>
            <a:off x="440283" y="614403"/>
            <a:ext cx="11309335" cy="1189296"/>
          </a:xfrm>
          <a:prstGeom prst="rect">
            <a:avLst/>
          </a:prstGeom>
          <a:solidFill>
            <a:srgbClr val="1A326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l-PL" sz="18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581192" y="702158"/>
            <a:ext cx="11029611" cy="1013804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4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A56D9B1-BEAA-4653-83D3-162A70083445}" type="datetime1">
              <a:rPr lang="en-US"/>
              <a:pPr lvl="0"/>
              <a:t>2/19/2014</a:t>
            </a:fld>
            <a:endParaRPr lang="en-US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35C489D-D58B-4D51-931F-CC9EBEE7980E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33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8839203" y="599727"/>
            <a:ext cx="2906813" cy="5816946"/>
          </a:xfrm>
          <a:prstGeom prst="rect">
            <a:avLst/>
          </a:prstGeom>
          <a:solidFill>
            <a:srgbClr val="1A326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l-PL" sz="18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3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8839203" y="675723"/>
            <a:ext cx="2004163" cy="5183075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4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774926" y="675723"/>
            <a:ext cx="7896282" cy="5183075"/>
          </a:xfrm>
        </p:spPr>
        <p:txBody>
          <a:bodyPr vert="eaVert" anchor="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>
          <a:xfrm>
            <a:off x="8993672" y="5956136"/>
            <a:ext cx="1328138" cy="365129"/>
          </a:xfrm>
        </p:spPr>
        <p:txBody>
          <a:bodyPr/>
          <a:lstStyle>
            <a:lvl1pPr>
              <a:defRPr>
                <a:solidFill>
                  <a:srgbClr val="2F5AAC"/>
                </a:solidFill>
              </a:defRPr>
            </a:lvl1pPr>
          </a:lstStyle>
          <a:p>
            <a:pPr lvl="0"/>
            <a:fld id="{A54866C3-B0C5-4A67-B15C-1B95CB62B359}" type="datetime1">
              <a:rPr lang="en-US"/>
              <a:pPr lvl="0"/>
              <a:t>2/19/2014</a:t>
            </a:fld>
            <a:endParaRPr lang="en-US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>
          <a:xfrm>
            <a:off x="774926" y="5951811"/>
            <a:ext cx="7896282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>
          <a:xfrm>
            <a:off x="10446617" y="5956136"/>
            <a:ext cx="1164195" cy="365129"/>
          </a:xfrm>
        </p:spPr>
        <p:txBody>
          <a:bodyPr/>
          <a:lstStyle>
            <a:lvl1pPr>
              <a:defRPr>
                <a:solidFill>
                  <a:srgbClr val="2F5AAC"/>
                </a:solidFill>
              </a:defRPr>
            </a:lvl1pPr>
          </a:lstStyle>
          <a:p>
            <a:pPr lvl="0"/>
            <a:fld id="{FA51E432-2254-41A7-AA37-E802A001D39E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8852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440274" y="614522"/>
            <a:ext cx="11309399" cy="1189442"/>
          </a:xfrm>
          <a:prstGeom prst="rect">
            <a:avLst/>
          </a:prstGeom>
          <a:solidFill>
            <a:srgbClr val="1A326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l-PL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581037" y="702003"/>
            <a:ext cx="11029675" cy="101375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pl-PL"/>
              <a:t>Kliknij, aby edytować styl</a:t>
            </a:r>
          </a:p>
        </p:txBody>
      </p:sp>
      <p:sp>
        <p:nvSpPr>
          <p:cNvPr id="4" name="Content Placeholder 2"/>
          <p:cNvSpPr txBox="1">
            <a:spLocks noGrp="1"/>
          </p:cNvSpPr>
          <p:nvPr>
            <p:ph type="title" idx="4294967295"/>
          </p:nvPr>
        </p:nvSpPr>
        <p:spPr>
          <a:xfrm>
            <a:off x="581037" y="2180523"/>
            <a:ext cx="11029675" cy="3678475"/>
          </a:xfrm>
        </p:spPr>
        <p:txBody>
          <a:bodyPr anchor="ctr"/>
          <a:lstStyle>
            <a:lvl1pPr marL="306003" indent="-306003">
              <a:spcBef>
                <a:spcPts val="400"/>
              </a:spcBef>
              <a:spcAft>
                <a:spcPts val="600"/>
              </a:spcAft>
              <a:buClr>
                <a:srgbClr val="4590B8"/>
              </a:buClr>
              <a:buSzPct val="92000"/>
              <a:buFont typeface="Wingdings 2" pitchFamily="18"/>
              <a:buChar char=""/>
              <a:defRPr sz="1800">
                <a:solidFill>
                  <a:srgbClr val="3D3D3D"/>
                </a:solidFill>
              </a:defRPr>
            </a:lvl1pPr>
          </a:lstStyle>
          <a:p>
            <a:pPr lvl="0"/>
            <a:r>
              <a:rPr lang="pl-PL"/>
              <a:t>Kliknij, aby edytować style wzorca tekstu</a:t>
            </a:r>
            <a:br>
              <a:rPr lang="pl-PL"/>
            </a:br>
            <a:r>
              <a:rPr lang="pl-PL"/>
              <a:t>Drugi poziom</a:t>
            </a:r>
            <a:br>
              <a:rPr lang="pl-PL"/>
            </a:br>
            <a:r>
              <a:rPr lang="pl-PL"/>
              <a:t>Trzeci poziom</a:t>
            </a:r>
            <a:br>
              <a:rPr lang="pl-PL"/>
            </a:br>
            <a:r>
              <a:rPr lang="pl-PL"/>
              <a:t>Czwarty poziom</a:t>
            </a:r>
            <a:br>
              <a:rPr lang="pl-PL"/>
            </a:br>
            <a:r>
              <a:rPr lang="pl-PL"/>
              <a:t>Piąty poziom</a:t>
            </a:r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201D971-44F7-400C-94D7-680207A4F9FF}" type="datetime1">
              <a:rPr lang="en-US"/>
              <a:pPr lvl="0"/>
              <a:t>2/19/2014</a:t>
            </a:fld>
            <a:endParaRPr lang="en-US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 lang="pl-PL"/>
            </a:lvl1pPr>
          </a:lstStyle>
          <a:p>
            <a:pPr lvl="0"/>
            <a:endParaRPr lang="pl-PL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312A172-F4C3-46D1-A972-4C803B35F09C}" type="slidenum">
              <a:rPr/>
              <a:pPr lvl="0"/>
              <a:t>‹#›</a:t>
            </a:fld>
            <a:endParaRPr lang="en-US"/>
          </a:p>
        </p:txBody>
      </p:sp>
      <p:sp>
        <p:nvSpPr>
          <p:cNvPr id="8" name="Symbol zastępczy zawartości 7"/>
          <p:cNvSpPr txBox="1">
            <a:spLocks noGrp="1"/>
          </p:cNvSpPr>
          <p:nvPr>
            <p:ph idx="1"/>
          </p:nvPr>
        </p:nvSpPr>
        <p:spPr>
          <a:xfrm>
            <a:off x="609484" y="1604515"/>
            <a:ext cx="10972443" cy="4525923"/>
          </a:xfrm>
        </p:spPr>
        <p:txBody>
          <a:bodyPr lIns="0" tIns="0" rIns="0" bIns="0"/>
          <a:lstStyle>
            <a:lvl1pPr hangingPunct="0">
              <a:spcBef>
                <a:spcPts val="0"/>
              </a:spcBef>
              <a:spcAft>
                <a:spcPts val="1415"/>
              </a:spcAft>
              <a:defRPr sz="3200">
                <a:latin typeface="Arial" pitchFamily="18"/>
              </a:defRPr>
            </a:lvl1pPr>
          </a:lstStyle>
          <a:p>
            <a:pPr lvl="0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193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5f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440274" y="614522"/>
            <a:ext cx="11309399" cy="1189442"/>
          </a:xfrm>
          <a:prstGeom prst="rect">
            <a:avLst/>
          </a:prstGeom>
          <a:solidFill>
            <a:srgbClr val="1A326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l-PL" sz="2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581037" y="702003"/>
            <a:ext cx="11029675" cy="101375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pl-PL"/>
              <a:t>Kliknij, aby edytować styl</a:t>
            </a:r>
          </a:p>
        </p:txBody>
      </p:sp>
      <p:sp>
        <p:nvSpPr>
          <p:cNvPr id="4" name="Content Placeholder 2"/>
          <p:cNvSpPr txBox="1">
            <a:spLocks noGrp="1"/>
          </p:cNvSpPr>
          <p:nvPr>
            <p:ph type="title" idx="4294967295"/>
          </p:nvPr>
        </p:nvSpPr>
        <p:spPr>
          <a:xfrm>
            <a:off x="581037" y="2180523"/>
            <a:ext cx="11029675" cy="3678475"/>
          </a:xfrm>
        </p:spPr>
        <p:txBody>
          <a:bodyPr anchor="ctr"/>
          <a:lstStyle>
            <a:lvl1pPr marL="306003" indent="-306003">
              <a:spcBef>
                <a:spcPts val="400"/>
              </a:spcBef>
              <a:spcAft>
                <a:spcPts val="600"/>
              </a:spcAft>
              <a:buClr>
                <a:srgbClr val="4590B8"/>
              </a:buClr>
              <a:buSzPct val="92000"/>
              <a:buFont typeface="Wingdings 2" pitchFamily="18"/>
              <a:buChar char=""/>
              <a:defRPr sz="1800">
                <a:solidFill>
                  <a:srgbClr val="3D3D3D"/>
                </a:solidFill>
              </a:defRPr>
            </a:lvl1pPr>
          </a:lstStyle>
          <a:p>
            <a:pPr lvl="0"/>
            <a:r>
              <a:rPr lang="pl-PL"/>
              <a:t>Kliknij, aby edytować style wzorca tekstu</a:t>
            </a:r>
            <a:br>
              <a:rPr lang="pl-PL"/>
            </a:br>
            <a:r>
              <a:rPr lang="pl-PL"/>
              <a:t>Drugi poziom</a:t>
            </a:r>
            <a:br>
              <a:rPr lang="pl-PL"/>
            </a:br>
            <a:r>
              <a:rPr lang="pl-PL"/>
              <a:t>Trzeci poziom</a:t>
            </a:r>
            <a:br>
              <a:rPr lang="pl-PL"/>
            </a:br>
            <a:r>
              <a:rPr lang="pl-PL"/>
              <a:t>Czwarty poziom</a:t>
            </a:r>
            <a:br>
              <a:rPr lang="pl-PL"/>
            </a:br>
            <a:r>
              <a:rPr lang="pl-PL"/>
              <a:t>Piąty poziom</a:t>
            </a:r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D3FB01C-CA3B-48D4-A355-05130656AB86}" type="datetime1">
              <a:rPr lang="en-US"/>
              <a:pPr lvl="0"/>
              <a:t>2/19/2014</a:t>
            </a:fld>
            <a:endParaRPr lang="en-US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 lang="pl-PL"/>
            </a:lvl1pPr>
          </a:lstStyle>
          <a:p>
            <a:pPr lvl="0"/>
            <a:endParaRPr lang="pl-PL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13F42F1-5016-4DFD-89E7-DF262C539A96}" type="slidenum">
              <a:rPr/>
              <a:pPr lvl="0"/>
              <a:t>‹#›</a:t>
            </a:fld>
            <a:endParaRPr lang="en-US"/>
          </a:p>
        </p:txBody>
      </p:sp>
      <p:sp>
        <p:nvSpPr>
          <p:cNvPr id="8" name="Symbol zastępczy zawartości 7"/>
          <p:cNvSpPr txBox="1">
            <a:spLocks noGrp="1"/>
          </p:cNvSpPr>
          <p:nvPr>
            <p:ph type="title" idx="4294967295"/>
          </p:nvPr>
        </p:nvSpPr>
        <p:spPr>
          <a:xfrm>
            <a:off x="609484" y="1604515"/>
            <a:ext cx="10972443" cy="4525923"/>
          </a:xfrm>
        </p:spPr>
        <p:txBody>
          <a:bodyPr lIns="0" tIns="0" rIns="0" bIns="0" anchor="ctr" anchorCtr="1"/>
          <a:lstStyle>
            <a:lvl1pPr algn="ctr" hangingPunct="0">
              <a:defRPr sz="4400">
                <a:latin typeface="Arial" pitchFamily="18"/>
              </a:defRPr>
            </a:lvl1pPr>
          </a:lstStyle>
          <a:p>
            <a:pPr lvl="0"/>
            <a:endParaRPr lang="pl-PL"/>
          </a:p>
        </p:txBody>
      </p:sp>
      <p:sp>
        <p:nvSpPr>
          <p:cNvPr id="9" name="Symbol zastępczy zawartości 8"/>
          <p:cNvSpPr txBox="1">
            <a:spLocks noGrp="1"/>
          </p:cNvSpPr>
          <p:nvPr>
            <p:ph idx="1"/>
          </p:nvPr>
        </p:nvSpPr>
        <p:spPr>
          <a:xfrm>
            <a:off x="609484" y="1604515"/>
            <a:ext cx="10972443" cy="4525923"/>
          </a:xfrm>
        </p:spPr>
        <p:txBody>
          <a:bodyPr lIns="0" tIns="0" rIns="0" bIns="0"/>
          <a:lstStyle>
            <a:lvl1pPr hangingPunct="0">
              <a:spcBef>
                <a:spcPts val="0"/>
              </a:spcBef>
              <a:spcAft>
                <a:spcPts val="1415"/>
              </a:spcAft>
              <a:defRPr sz="3200">
                <a:latin typeface="Arial" pitchFamily="18"/>
              </a:defRPr>
            </a:lvl1pPr>
          </a:lstStyle>
          <a:p>
            <a:pPr lvl="0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3295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581192" y="705121"/>
            <a:ext cx="11029611" cy="118955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581192" y="2335999"/>
            <a:ext cx="11029611" cy="352279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7605951" y="5956136"/>
            <a:ext cx="2844798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900" b="0" i="0" u="none" strike="noStrike" kern="1200" cap="none" spc="0" baseline="0">
                <a:solidFill>
                  <a:srgbClr val="4590B8"/>
                </a:solidFill>
                <a:uFillTx/>
                <a:latin typeface="Gill Sans MT"/>
                <a:ea typeface=""/>
                <a:cs typeface=""/>
              </a:defRPr>
            </a:lvl1pPr>
          </a:lstStyle>
          <a:p>
            <a:pPr lvl="0"/>
            <a:fld id="{5125E599-2F17-49F2-996A-5DCAC3EEA43F}" type="datetime1">
              <a:rPr lang="en-US"/>
              <a:pPr lvl="0"/>
              <a:t>2/19/2014</a:t>
            </a:fld>
            <a:endParaRPr lang="en-US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581192" y="5951811"/>
            <a:ext cx="6917207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900" b="0" i="0" u="none" strike="noStrike" kern="1200" cap="all" spc="0" baseline="0">
                <a:solidFill>
                  <a:srgbClr val="4590B8"/>
                </a:solidFill>
                <a:uFillTx/>
                <a:latin typeface="Gill Sans MT"/>
                <a:ea typeface=""/>
                <a:cs typeface="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10558302" y="5956136"/>
            <a:ext cx="105251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900" b="0" i="0" u="none" strike="noStrike" kern="1200" cap="none" spc="0" baseline="0">
                <a:solidFill>
                  <a:srgbClr val="4590B8"/>
                </a:solidFill>
                <a:uFillTx/>
                <a:latin typeface="Gill Sans MT"/>
                <a:ea typeface=""/>
                <a:cs typeface=""/>
              </a:defRPr>
            </a:lvl1pPr>
          </a:lstStyle>
          <a:p>
            <a:pPr lvl="0"/>
            <a:fld id="{5387550D-00F0-49D4-9DFE-7CBC7B5BF2EC}" type="slidenum">
              <a:rPr/>
              <a:pPr lvl="0"/>
              <a:t>‹#›</a:t>
            </a:fld>
            <a:endParaRPr lang="en-US"/>
          </a:p>
        </p:txBody>
      </p:sp>
      <p:sp>
        <p:nvSpPr>
          <p:cNvPr id="7" name="Rectangle 8"/>
          <p:cNvSpPr/>
          <p:nvPr/>
        </p:nvSpPr>
        <p:spPr>
          <a:xfrm>
            <a:off x="446538" y="457200"/>
            <a:ext cx="3703320" cy="94997"/>
          </a:xfrm>
          <a:prstGeom prst="rect">
            <a:avLst/>
          </a:prstGeom>
          <a:solidFill>
            <a:srgbClr val="1A326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l-PL" sz="18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8" name="Rectangle 9"/>
          <p:cNvSpPr/>
          <p:nvPr/>
        </p:nvSpPr>
        <p:spPr>
          <a:xfrm>
            <a:off x="8042148" y="453642"/>
            <a:ext cx="3703320" cy="98554"/>
          </a:xfrm>
          <a:prstGeom prst="rect">
            <a:avLst/>
          </a:prstGeom>
          <a:solidFill>
            <a:srgbClr val="969FA7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l-PL" sz="18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9" name="Rectangle 10"/>
          <p:cNvSpPr/>
          <p:nvPr/>
        </p:nvSpPr>
        <p:spPr>
          <a:xfrm>
            <a:off x="4241828" y="457200"/>
            <a:ext cx="3703320" cy="91440"/>
          </a:xfrm>
          <a:prstGeom prst="rect">
            <a:avLst/>
          </a:prstGeom>
          <a:solidFill>
            <a:srgbClr val="4590B8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l-PL" sz="18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l" defTabSz="4572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pl-PL" sz="2800" b="0" i="0" u="none" strike="noStrike" kern="1200" cap="all" spc="0" baseline="0">
          <a:solidFill>
            <a:srgbClr val="FFFFFF"/>
          </a:solidFill>
          <a:uFillTx/>
          <a:latin typeface="Gill Sans MT"/>
          <a:ea typeface=""/>
          <a:cs typeface=""/>
        </a:defRPr>
      </a:lvl1pPr>
    </p:titleStyle>
    <p:bodyStyle>
      <a:lvl1pPr marL="306003" marR="0" lvl="0" indent="-306003" algn="l" defTabSz="457200" rtl="0" fontAlgn="auto" hangingPunct="1">
        <a:lnSpc>
          <a:spcPct val="100000"/>
        </a:lnSpc>
        <a:spcBef>
          <a:spcPts val="400"/>
        </a:spcBef>
        <a:spcAft>
          <a:spcPts val="600"/>
        </a:spcAft>
        <a:buClr>
          <a:srgbClr val="4590B8"/>
        </a:buClr>
        <a:buSzPct val="92000"/>
        <a:buFont typeface="Wingdings 2" pitchFamily="18"/>
        <a:buChar char=""/>
        <a:tabLst/>
        <a:defRPr lang="pl-PL" sz="1800" b="0" i="0" u="none" strike="noStrike" kern="1200" cap="none" spc="0" baseline="0">
          <a:solidFill>
            <a:srgbClr val="3D3D3D"/>
          </a:solidFill>
          <a:uFillTx/>
          <a:latin typeface="Gill Sans MT"/>
          <a:ea typeface=""/>
          <a:cs typeface=""/>
        </a:defRPr>
      </a:lvl1pPr>
      <a:lvl2pPr marL="630003" marR="0" lvl="1" indent="-306003" algn="l" defTabSz="457200" rtl="0" fontAlgn="auto" hangingPunct="1">
        <a:lnSpc>
          <a:spcPct val="100000"/>
        </a:lnSpc>
        <a:spcBef>
          <a:spcPts val="400"/>
        </a:spcBef>
        <a:spcAft>
          <a:spcPts val="600"/>
        </a:spcAft>
        <a:buClr>
          <a:srgbClr val="4590B8"/>
        </a:buClr>
        <a:buSzPct val="92000"/>
        <a:buFont typeface="Wingdings 2" pitchFamily="18"/>
        <a:buChar char=""/>
        <a:tabLst/>
        <a:defRPr lang="pl-PL" sz="1600" b="0" i="0" u="none" strike="noStrike" kern="1200" cap="none" spc="0" baseline="0">
          <a:solidFill>
            <a:srgbClr val="3D3D3D"/>
          </a:solidFill>
          <a:uFillTx/>
          <a:latin typeface="Gill Sans MT"/>
          <a:ea typeface=""/>
          <a:cs typeface=""/>
        </a:defRPr>
      </a:lvl2pPr>
      <a:lvl3pPr marL="899998" marR="0" lvl="2" indent="-270004" algn="l" defTabSz="457200" rtl="0" fontAlgn="auto" hangingPunct="1">
        <a:lnSpc>
          <a:spcPct val="100000"/>
        </a:lnSpc>
        <a:spcBef>
          <a:spcPts val="300"/>
        </a:spcBef>
        <a:spcAft>
          <a:spcPts val="600"/>
        </a:spcAft>
        <a:buClr>
          <a:srgbClr val="4590B8"/>
        </a:buClr>
        <a:buSzPct val="92000"/>
        <a:buFont typeface="Wingdings 2" pitchFamily="18"/>
        <a:buChar char=""/>
        <a:tabLst/>
        <a:defRPr lang="pl-PL" sz="1400" b="0" i="0" u="none" strike="noStrike" kern="1200" cap="none" spc="0" baseline="0">
          <a:solidFill>
            <a:srgbClr val="3D3D3D"/>
          </a:solidFill>
          <a:uFillTx/>
          <a:latin typeface="Gill Sans MT"/>
          <a:ea typeface=""/>
          <a:cs typeface=""/>
        </a:defRPr>
      </a:lvl3pPr>
      <a:lvl4pPr marL="1242002" marR="0" lvl="3" indent="-234004" algn="l" defTabSz="457200" rtl="0" fontAlgn="auto" hangingPunct="1">
        <a:lnSpc>
          <a:spcPct val="100000"/>
        </a:lnSpc>
        <a:spcBef>
          <a:spcPts val="300"/>
        </a:spcBef>
        <a:spcAft>
          <a:spcPts val="600"/>
        </a:spcAft>
        <a:buClr>
          <a:srgbClr val="4590B8"/>
        </a:buClr>
        <a:buSzPct val="92000"/>
        <a:buFont typeface="Wingdings 2" pitchFamily="18"/>
        <a:buChar char=""/>
        <a:tabLst/>
        <a:defRPr lang="pl-PL" sz="1200" b="0" i="0" u="none" strike="noStrike" kern="1200" cap="none" spc="0" baseline="0">
          <a:solidFill>
            <a:srgbClr val="3D3D3D"/>
          </a:solidFill>
          <a:uFillTx/>
          <a:latin typeface="Gill Sans MT"/>
          <a:ea typeface=""/>
          <a:cs typeface=""/>
        </a:defRPr>
      </a:lvl4pPr>
      <a:lvl5pPr marL="1602001" marR="0" lvl="4" indent="-234004" algn="l" defTabSz="457200" rtl="0" fontAlgn="auto" hangingPunct="1">
        <a:lnSpc>
          <a:spcPct val="100000"/>
        </a:lnSpc>
        <a:spcBef>
          <a:spcPts val="300"/>
        </a:spcBef>
        <a:spcAft>
          <a:spcPts val="600"/>
        </a:spcAft>
        <a:buClr>
          <a:srgbClr val="4590B8"/>
        </a:buClr>
        <a:buSzPct val="92000"/>
        <a:buFont typeface="Wingdings 2" pitchFamily="18"/>
        <a:buChar char=""/>
        <a:tabLst/>
        <a:defRPr lang="pl-PL" sz="1200" b="0" i="0" u="none" strike="noStrike" kern="1200" cap="none" spc="0" baseline="0">
          <a:solidFill>
            <a:srgbClr val="3D3D3D"/>
          </a:solidFill>
          <a:uFillTx/>
          <a:latin typeface="Gill Sans MT"/>
          <a:ea typeface=""/>
          <a:cs typeface="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chart" Target="../charts/chart9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4" Type="http://schemas.openxmlformats.org/officeDocument/2006/relationships/chart" Target="../charts/chart10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tytuł 2"/>
          <p:cNvSpPr txBox="1">
            <a:spLocks noGrp="1"/>
          </p:cNvSpPr>
          <p:nvPr>
            <p:ph type="subTitle" idx="1"/>
          </p:nvPr>
        </p:nvSpPr>
        <p:spPr>
          <a:xfrm>
            <a:off x="652534" y="1012679"/>
            <a:ext cx="10993547" cy="590318"/>
          </a:xfrm>
        </p:spPr>
        <p:txBody>
          <a:bodyPr/>
          <a:lstStyle/>
          <a:p>
            <a:pPr lvl="0" algn="ctr">
              <a:spcBef>
                <a:spcPts val="300"/>
              </a:spcBef>
            </a:pPr>
            <a:r>
              <a:rPr lang="pl-PL" sz="1400" b="1">
                <a:solidFill>
                  <a:srgbClr val="3D3D3D"/>
                </a:solidFill>
                <a:latin typeface="Verdana" pitchFamily="34"/>
                <a:ea typeface="Verdana" pitchFamily="34"/>
                <a:cs typeface="Verdana" pitchFamily="34"/>
              </a:rPr>
              <a:t>Państwowy Powiatowy Inspektor Sanitarny w Wejherowie</a:t>
            </a:r>
          </a:p>
          <a:p>
            <a:pPr lvl="0"/>
            <a:endParaRPr lang="pl-PL"/>
          </a:p>
        </p:txBody>
      </p:sp>
      <p:pic>
        <p:nvPicPr>
          <p:cNvPr id="3" name="Picture 11" descr="Plik:POL Wejherowo COA.sv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161590" y="218788"/>
            <a:ext cx="1627183" cy="19462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Prostokąt 4"/>
          <p:cNvSpPr/>
          <p:nvPr/>
        </p:nvSpPr>
        <p:spPr>
          <a:xfrm>
            <a:off x="2137025" y="3887407"/>
            <a:ext cx="7881871" cy="138499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492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l-PL" sz="2800" b="1" i="0" u="none" strike="noStrike" kern="1200" cap="none" spc="0" baseline="0">
                <a:solidFill>
                  <a:srgbClr val="FFFFFF"/>
                </a:solidFill>
                <a:uFillTx/>
                <a:latin typeface="Verdana" pitchFamily="34"/>
                <a:ea typeface="Verdana" pitchFamily="34"/>
                <a:cs typeface="Verdana" pitchFamily="34"/>
              </a:rPr>
              <a:t>Informacja o stanie bezpieczeństwa sanitarnego miasta Wejherowa</a:t>
            </a:r>
          </a:p>
          <a:p>
            <a:pPr marL="0" marR="0" lvl="0" indent="0" algn="ctr" defTabSz="4492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l-PL" sz="2800" b="1" i="0" u="none" strike="noStrike" kern="1200" cap="none" spc="0" baseline="0">
                <a:solidFill>
                  <a:srgbClr val="FFFFFF"/>
                </a:solidFill>
                <a:uFillTx/>
                <a:latin typeface="Verdana" pitchFamily="34"/>
                <a:ea typeface="Verdana" pitchFamily="34"/>
                <a:cs typeface="Verdana" pitchFamily="34"/>
              </a:rPr>
              <a:t>w roku 2013</a:t>
            </a: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81224" y="154698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535402" y="698976"/>
            <a:ext cx="7231989" cy="1013804"/>
          </a:xfrm>
        </p:spPr>
        <p:txBody>
          <a:bodyPr anchorCtr="1"/>
          <a:lstStyle/>
          <a:p>
            <a:pPr lvl="0" algn="ctr"/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>Podstawy działania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623392" y="1988838"/>
            <a:ext cx="11029611" cy="4464493"/>
          </a:xfrm>
        </p:spPr>
        <p:txBody>
          <a:bodyPr/>
          <a:lstStyle/>
          <a:p>
            <a:pPr lvl="0">
              <a:buNone/>
            </a:pPr>
            <a:r>
              <a:rPr lang="pl-PL" sz="2400"/>
              <a:t>   </a:t>
            </a:r>
          </a:p>
          <a:p>
            <a:pPr lvl="0">
              <a:buNone/>
            </a:pPr>
            <a:endParaRPr lang="pl-PL" sz="2400"/>
          </a:p>
          <a:p>
            <a:pPr lvl="0">
              <a:buNone/>
            </a:pPr>
            <a:endParaRPr lang="pl-PL" sz="2400"/>
          </a:p>
          <a:p>
            <a:pPr lvl="0">
              <a:buNone/>
            </a:pPr>
            <a:r>
              <a:rPr lang="pl-PL" b="1"/>
              <a:t>USTAWA z dnia 14 marca 1985 r. o Państwowej Inspekcji Sanitarnej</a:t>
            </a:r>
            <a:r>
              <a:rPr lang="nn-NO"/>
              <a:t> </a:t>
            </a:r>
            <a:r>
              <a:rPr lang="pl-PL"/>
              <a:t>(</a:t>
            </a:r>
            <a:r>
              <a:rPr lang="nn-NO" b="1"/>
              <a:t>Dz.U. 1985 Nr 12 poz. 49</a:t>
            </a:r>
            <a:r>
              <a:rPr lang="pl-PL" b="1"/>
              <a:t>)</a:t>
            </a:r>
            <a:endParaRPr lang="pl-PL" b="1">
              <a:latin typeface="Verdana" pitchFamily="34"/>
              <a:ea typeface="Verdana" pitchFamily="34"/>
              <a:cs typeface="Verdana" pitchFamily="34"/>
            </a:endParaRPr>
          </a:p>
          <a:p>
            <a:pPr lvl="0">
              <a:buNone/>
            </a:pPr>
            <a:r>
              <a:rPr lang="pl-PL">
                <a:latin typeface="Verdana" pitchFamily="34"/>
                <a:ea typeface="Verdana" pitchFamily="34"/>
                <a:cs typeface="Verdana" pitchFamily="34"/>
              </a:rPr>
              <a:t>Art.1.  Państwowa Inspekcja Sanitarna jest powołana do realizacji zadań z zakresu zdrowia</a:t>
            </a:r>
            <a:br>
              <a:rPr lang="pl-PL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>
                <a:latin typeface="Verdana" pitchFamily="34"/>
                <a:ea typeface="Verdana" pitchFamily="34"/>
                <a:cs typeface="Verdana" pitchFamily="34"/>
              </a:rPr>
              <a:t>       publicznego, w szczególności poprzez sprawowanie nadzoru nad warunkami:</a:t>
            </a:r>
          </a:p>
          <a:p>
            <a:pPr lvl="0"/>
            <a:r>
              <a:rPr lang="pl-PL">
                <a:latin typeface="Verdana" pitchFamily="34"/>
                <a:ea typeface="Verdana" pitchFamily="34"/>
                <a:cs typeface="Verdana" pitchFamily="34"/>
              </a:rPr>
              <a:t>1) higieny środowiska,</a:t>
            </a:r>
          </a:p>
          <a:p>
            <a:pPr lvl="0"/>
            <a:r>
              <a:rPr lang="pl-PL">
                <a:latin typeface="Verdana" pitchFamily="34"/>
                <a:ea typeface="Verdana" pitchFamily="34"/>
                <a:cs typeface="Verdana" pitchFamily="34"/>
              </a:rPr>
              <a:t>2) higieny pracy w zakładach pracy,</a:t>
            </a:r>
          </a:p>
          <a:p>
            <a:pPr lvl="0"/>
            <a:r>
              <a:rPr lang="pl-PL">
                <a:latin typeface="Verdana" pitchFamily="34"/>
                <a:ea typeface="Verdana" pitchFamily="34"/>
                <a:cs typeface="Verdana" pitchFamily="34"/>
              </a:rPr>
              <a:t>3) higieny radiacyjnej,</a:t>
            </a:r>
          </a:p>
          <a:p>
            <a:pPr lvl="0"/>
            <a:r>
              <a:rPr lang="pl-PL">
                <a:latin typeface="Verdana" pitchFamily="34"/>
                <a:ea typeface="Verdana" pitchFamily="34"/>
                <a:cs typeface="Verdana" pitchFamily="34"/>
              </a:rPr>
              <a:t>4) higieny procesów nauczania i wychowania,</a:t>
            </a:r>
          </a:p>
          <a:p>
            <a:pPr lvl="0"/>
            <a:r>
              <a:rPr lang="pl-PL">
                <a:latin typeface="Verdana" pitchFamily="34"/>
                <a:ea typeface="Verdana" pitchFamily="34"/>
                <a:cs typeface="Verdana" pitchFamily="34"/>
              </a:rPr>
              <a:t>5) higieny wypoczynku i rekreacji,</a:t>
            </a:r>
          </a:p>
          <a:p>
            <a:pPr lvl="0"/>
            <a:r>
              <a:rPr lang="pl-PL">
                <a:latin typeface="Verdana" pitchFamily="34"/>
                <a:ea typeface="Verdana" pitchFamily="34"/>
                <a:cs typeface="Verdana" pitchFamily="34"/>
              </a:rPr>
              <a:t>6) zdrowotnymi żywności, żywienia i przedmiotów użytku,</a:t>
            </a:r>
          </a:p>
          <a:p>
            <a:pPr lvl="0"/>
            <a:r>
              <a:rPr lang="pl-PL">
                <a:latin typeface="Verdana" pitchFamily="34"/>
                <a:ea typeface="Verdana" pitchFamily="34"/>
                <a:cs typeface="Verdana" pitchFamily="34"/>
              </a:rPr>
              <a:t>7) higieniczno-sanitarnymi, jakie powinien spełniać personel medyczny, sprzęt oraz pomieszczenia, w których są udzielane świadczenia zdrowotne</a:t>
            </a:r>
          </a:p>
          <a:p>
            <a:pPr lvl="0"/>
            <a:endParaRPr lang="pl-PL"/>
          </a:p>
          <a:p>
            <a:pPr marL="0" lvl="0" indent="0" algn="ctr">
              <a:lnSpc>
                <a:spcPct val="80000"/>
              </a:lnSpc>
              <a:buNone/>
            </a:pPr>
            <a:endParaRPr lang="pl-PL" sz="2400" b="1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lang="pl-PL"/>
          </a:p>
          <a:p>
            <a:pPr lvl="0"/>
            <a:endParaRPr lang="pl-PL" sz="2400">
              <a:latin typeface="Verdana" pitchFamily="34"/>
              <a:ea typeface="Verdana" pitchFamily="34"/>
              <a:cs typeface="Verdana" pitchFamily="34"/>
            </a:endParaRP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-1955801" y="260649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535402" y="698976"/>
            <a:ext cx="7809067" cy="1013804"/>
          </a:xfrm>
        </p:spPr>
        <p:txBody>
          <a:bodyPr anchorCtr="1"/>
          <a:lstStyle/>
          <a:p>
            <a:pPr lvl="0"/>
            <a:r>
              <a:rPr lang="pl-PL" sz="2400" b="1" cap="none">
                <a:latin typeface="Verdana" pitchFamily="34"/>
                <a:ea typeface="Verdana" pitchFamily="34"/>
                <a:cs typeface="Verdana" pitchFamily="34"/>
              </a:rPr>
              <a:t>Podstawy działania</a:t>
            </a:r>
            <a:endParaRPr lang="pl-PL" sz="2400" b="1"/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581192" y="1988838"/>
            <a:ext cx="11029611" cy="4464493"/>
          </a:xfrm>
        </p:spPr>
        <p:txBody>
          <a:bodyPr/>
          <a:lstStyle/>
          <a:p>
            <a:pPr lvl="0">
              <a:buNone/>
            </a:pP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   w celu ochrony zdrowia ludzkiego przed niekorzystnym wpływem</a:t>
            </a:r>
            <a:br>
              <a:rPr lang="pl-PL" sz="2400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szkodliwości i uciążliwości środowiskowych, zapobiegania powstawaniu chorób, w tym chorób zakaźnych i zawodowych.</a:t>
            </a:r>
          </a:p>
          <a:p>
            <a:pPr lvl="0">
              <a:buNone/>
            </a:pPr>
            <a:endParaRPr lang="pl-PL" sz="2400">
              <a:latin typeface="Verdana" pitchFamily="34"/>
              <a:ea typeface="Verdana" pitchFamily="34"/>
              <a:cs typeface="Verdana" pitchFamily="34"/>
            </a:endParaRPr>
          </a:p>
          <a:p>
            <a:pPr lvl="0">
              <a:buNone/>
            </a:pP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Art. 26.1. Państwowy inspektor sanitarny lub Główny Inspektor Sanitarny ma prawo wstępu do mieszkań w razie podejrzenia lub stwierdzenia choroby zakaźnej, zagrożenia zdrowia czynnikami środowiskowymi, a także jeżeli w mieszkaniu jest lub ma być prowadzona działalność produkcyjna lub usługowa.</a:t>
            </a:r>
          </a:p>
          <a:p>
            <a:pPr lvl="0"/>
            <a:endParaRPr lang="pl-PL" sz="2400">
              <a:latin typeface="Verdana" pitchFamily="34"/>
              <a:ea typeface="Verdana" pitchFamily="34"/>
              <a:cs typeface="Verdana" pitchFamily="34"/>
            </a:endParaRP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063928" y="698976"/>
            <a:ext cx="9546875" cy="1013804"/>
          </a:xfrm>
        </p:spPr>
        <p:txBody>
          <a:bodyPr anchorCtr="1"/>
          <a:lstStyle/>
          <a:p>
            <a:pPr lvl="0" algn="ctr"/>
            <a:r>
              <a:rPr lang="pl-PL" sz="2400" b="1" cap="none">
                <a:latin typeface="Verdana" pitchFamily="34"/>
                <a:ea typeface="Verdana" pitchFamily="34"/>
                <a:cs typeface="Verdana" pitchFamily="34"/>
              </a:rPr>
              <a:t>Sytuacja epidemiologiczna chorób zakaźnych </a:t>
            </a:r>
            <a:br>
              <a:rPr lang="pl-PL" sz="2400" b="1" cap="none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sz="2400" b="1" cap="none">
                <a:latin typeface="Verdana" pitchFamily="34"/>
                <a:ea typeface="Verdana" pitchFamily="34"/>
                <a:cs typeface="Verdana" pitchFamily="34"/>
              </a:rPr>
              <a:t>w powiecie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581192" y="1988838"/>
            <a:ext cx="11029611" cy="4464493"/>
          </a:xfrm>
        </p:spPr>
        <p:txBody>
          <a:bodyPr/>
          <a:lstStyle/>
          <a:p>
            <a:pPr lvl="0" algn="just">
              <a:lnSpc>
                <a:spcPct val="200000"/>
              </a:lnSpc>
            </a:pP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Nie obserwowano epidemicznego występowania chorób zakaźnych.</a:t>
            </a:r>
          </a:p>
          <a:p>
            <a:pPr lvl="0" algn="just">
              <a:lnSpc>
                <a:spcPct val="200000"/>
              </a:lnSpc>
            </a:pP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Rejestrowane zwyżki zachorowań były sezonowe, lub były kontynuacją wcześniej obserwowanych trendów wieloletnich.</a:t>
            </a:r>
          </a:p>
          <a:p>
            <a:pPr lvl="0" algn="just">
              <a:lnSpc>
                <a:spcPct val="200000"/>
              </a:lnSpc>
            </a:pP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Podejrzenie oraz rozpoznanie choroby zakaźnej podlega obowiązkowi  zgłoszenia oraz rejestracji.</a:t>
            </a:r>
            <a:endParaRPr lang="pl-PL" sz="2400" b="1">
              <a:latin typeface="Verdana" pitchFamily="34"/>
              <a:ea typeface="Verdana" pitchFamily="34"/>
              <a:cs typeface="Verdana" pitchFamily="34"/>
            </a:endParaRP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200759" y="548676"/>
            <a:ext cx="9380235" cy="1164104"/>
          </a:xfrm>
        </p:spPr>
        <p:txBody>
          <a:bodyPr anchorCtr="1"/>
          <a:lstStyle/>
          <a:p>
            <a:pPr lvl="0" algn="ctr"/>
            <a:r>
              <a:rPr lang="pl-PL" sz="2400" b="1" cap="none">
                <a:latin typeface="Verdana" pitchFamily="34"/>
                <a:ea typeface="Verdana" pitchFamily="34"/>
                <a:cs typeface="Verdana" pitchFamily="34"/>
              </a:rPr>
              <a:t>Sytuacja epidemiologiczna chorób zakaźnych </a:t>
            </a:r>
            <a:br>
              <a:rPr lang="pl-PL" sz="2400" b="1" cap="none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sz="2400" b="1" cap="none">
                <a:latin typeface="Verdana" pitchFamily="34"/>
                <a:ea typeface="Verdana" pitchFamily="34"/>
                <a:cs typeface="Verdana" pitchFamily="34"/>
              </a:rPr>
              <a:t>w powiecie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1199455" y="2276874"/>
            <a:ext cx="10381539" cy="4349499"/>
          </a:xfrm>
        </p:spPr>
        <p:txBody>
          <a:bodyPr/>
          <a:lstStyle/>
          <a:p>
            <a:pPr lvl="0" algn="ctr">
              <a:buNone/>
            </a:pPr>
            <a:r>
              <a:rPr lang="pl-PL" sz="2400" b="1">
                <a:latin typeface="Verdana" pitchFamily="34"/>
                <a:ea typeface="Verdana" pitchFamily="34"/>
                <a:cs typeface="Verdana" pitchFamily="34"/>
              </a:rPr>
              <a:t>Choroby zakaźne objęte nadzorem epidemiologicznym</a:t>
            </a:r>
          </a:p>
          <a:p>
            <a:pPr lvl="0" algn="just">
              <a:buFont typeface="Arial" pitchFamily="34"/>
              <a:buChar char="•"/>
            </a:pP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inwazyjna choroba meningokokowa (pojedyncze przypadki </a:t>
            </a:r>
            <a:br>
              <a:rPr lang="pl-PL" sz="2400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w powiecie);</a:t>
            </a:r>
          </a:p>
          <a:p>
            <a:pPr lvl="0" algn="just">
              <a:buFont typeface="Arial" pitchFamily="34"/>
              <a:buChar char="•"/>
            </a:pP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gruźlica (trend malejący zachorowań, w 2013 roku 28 przypadków w powiecie);</a:t>
            </a:r>
          </a:p>
          <a:p>
            <a:pPr lvl="0" algn="just">
              <a:buFont typeface="Arial" pitchFamily="34"/>
              <a:buChar char="•"/>
            </a:pP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wirusowe zapalenie wątroby typu C (trend wzrastający zachorowań, kilka przypadków rocznie w powiecie)</a:t>
            </a:r>
          </a:p>
          <a:p>
            <a:pPr lvl="0" algn="just">
              <a:buFont typeface="Arial" pitchFamily="34"/>
              <a:buChar char="•"/>
            </a:pP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Bakteryjne zakażenia jelitowe i zatrucia pokarmowe (spadek liczby zakażeń, kilkadziesiąt zachorowań w powiecie, za to wzrost liczby zakażeń wirusowych ).</a:t>
            </a:r>
          </a:p>
          <a:p>
            <a:pPr lvl="0"/>
            <a:endParaRPr lang="pl-PL" sz="2400">
              <a:latin typeface="Verdana" pitchFamily="34"/>
              <a:ea typeface="Verdana" pitchFamily="34"/>
              <a:cs typeface="Verdana" pitchFamily="34"/>
            </a:endParaRP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639616" y="702158"/>
            <a:ext cx="8971187" cy="1013804"/>
          </a:xfrm>
        </p:spPr>
        <p:txBody>
          <a:bodyPr anchorCtr="1"/>
          <a:lstStyle/>
          <a:p>
            <a:pPr lvl="0" algn="ctr"/>
            <a:r>
              <a:rPr lang="pl-PL" sz="2400" b="1" cap="none">
                <a:latin typeface="Verdana" pitchFamily="34"/>
                <a:ea typeface="Verdana" pitchFamily="34"/>
                <a:cs typeface="Verdana" pitchFamily="34"/>
              </a:rPr>
              <a:t>Sytuacja epidemiologiczna chorób zakaźnych </a:t>
            </a:r>
            <a:br>
              <a:rPr lang="pl-PL" sz="2400" b="1" cap="none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sz="2400" b="1" cap="none">
                <a:latin typeface="Verdana" pitchFamily="34"/>
                <a:ea typeface="Verdana" pitchFamily="34"/>
                <a:cs typeface="Verdana" pitchFamily="34"/>
              </a:rPr>
              <a:t>w powiecie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911428" y="1916829"/>
            <a:ext cx="10699376" cy="4680520"/>
          </a:xfrm>
        </p:spPr>
        <p:txBody>
          <a:bodyPr/>
          <a:lstStyle/>
          <a:p>
            <a:pPr lvl="0" algn="ctr">
              <a:buNone/>
            </a:pPr>
            <a:r>
              <a:rPr lang="pl-PL" sz="2400" b="1">
                <a:latin typeface="Verdana" pitchFamily="34"/>
                <a:ea typeface="Verdana" pitchFamily="34"/>
                <a:cs typeface="Verdana" pitchFamily="34"/>
              </a:rPr>
              <a:t>Choroby zakaźne wieku dziecięcego objęte eradykacją:</a:t>
            </a:r>
            <a:endParaRPr lang="pl-PL" sz="2400">
              <a:latin typeface="Verdana" pitchFamily="34"/>
              <a:ea typeface="Verdana" pitchFamily="34"/>
              <a:cs typeface="Verdana" pitchFamily="34"/>
            </a:endParaRPr>
          </a:p>
          <a:p>
            <a:pPr lvl="0" algn="just">
              <a:buFont typeface="Arial" pitchFamily="34"/>
              <a:buChar char="•"/>
            </a:pP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różyczka (duża zmienność zachorowań, kilkadziesiąt przypadków rocznie, w 2013 wzrost 5-krotny zachorowań)</a:t>
            </a:r>
          </a:p>
          <a:p>
            <a:pPr lvl="0" algn="just">
              <a:buFont typeface="Arial" pitchFamily="34"/>
              <a:buChar char="•"/>
            </a:pP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Odra ( od wielu lat nie ma zachorowań w powiecie, kilkadziesiąt w kraju rocznie )</a:t>
            </a:r>
          </a:p>
          <a:p>
            <a:pPr lvl="0" algn="just">
              <a:buFont typeface="Arial" pitchFamily="34"/>
              <a:buChar char="•"/>
            </a:pP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polio (ostatnie zachorowanie w kraju w 1984r.)</a:t>
            </a:r>
          </a:p>
          <a:p>
            <a:pPr marL="0" lvl="0" indent="0" algn="just">
              <a:buNone/>
            </a:pPr>
            <a:r>
              <a:rPr lang="pl-PL" sz="2400" b="1">
                <a:latin typeface="Verdana" pitchFamily="34"/>
                <a:ea typeface="Verdana" pitchFamily="34"/>
                <a:cs typeface="Verdana" pitchFamily="34"/>
              </a:rPr>
              <a:t>Eradykacja ospy prawdziwej na świecie w 1979r.</a:t>
            </a:r>
            <a:endParaRPr lang="pl-PL" sz="2400">
              <a:solidFill>
                <a:srgbClr val="FF0000"/>
              </a:solidFill>
              <a:latin typeface="Verdana" pitchFamily="34"/>
              <a:ea typeface="Verdana" pitchFamily="34"/>
              <a:cs typeface="Verdana" pitchFamily="34"/>
            </a:endParaRP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91347" y="260649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639616" y="702158"/>
            <a:ext cx="8971187" cy="1013804"/>
          </a:xfrm>
        </p:spPr>
        <p:txBody>
          <a:bodyPr anchorCtr="1"/>
          <a:lstStyle/>
          <a:p>
            <a:pPr lvl="0" algn="ctr"/>
            <a:r>
              <a:rPr lang="pl-PL" sz="2400" b="1" cap="none">
                <a:latin typeface="Verdana" pitchFamily="34"/>
                <a:ea typeface="Verdana" pitchFamily="34"/>
                <a:cs typeface="Verdana" pitchFamily="34"/>
              </a:rPr>
              <a:t>Sytuacja epidemiologiczna chorób zakaźnych </a:t>
            </a:r>
            <a:br>
              <a:rPr lang="pl-PL" sz="2400" b="1" cap="none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sz="2400" b="1" cap="none">
                <a:latin typeface="Verdana" pitchFamily="34"/>
                <a:ea typeface="Verdana" pitchFamily="34"/>
                <a:cs typeface="Verdana" pitchFamily="34"/>
              </a:rPr>
              <a:t>w powiecie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542440" y="1916829"/>
            <a:ext cx="11068363" cy="4680520"/>
          </a:xfrm>
        </p:spPr>
        <p:txBody>
          <a:bodyPr/>
          <a:lstStyle/>
          <a:p>
            <a:pPr lvl="0" algn="ctr">
              <a:buNone/>
            </a:pPr>
            <a:r>
              <a:rPr lang="pl-PL" sz="2400" b="1">
                <a:latin typeface="Verdana" pitchFamily="34"/>
                <a:ea typeface="Verdana" pitchFamily="34"/>
                <a:cs typeface="Verdana" pitchFamily="34"/>
              </a:rPr>
              <a:t>Choroby zakaźne wieku dziecięcego:</a:t>
            </a:r>
            <a:endParaRPr lang="pl-PL" sz="2400">
              <a:latin typeface="Verdana" pitchFamily="34"/>
              <a:ea typeface="Verdana" pitchFamily="34"/>
              <a:cs typeface="Verdana" pitchFamily="34"/>
            </a:endParaRPr>
          </a:p>
          <a:p>
            <a:pPr lvl="0" algn="just">
              <a:buFont typeface="Arial" pitchFamily="34"/>
              <a:buChar char="•"/>
            </a:pP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Świnka (zachorowania na stałym poziomie, kilkanaście zachorowań</a:t>
            </a:r>
          </a:p>
          <a:p>
            <a:pPr lvl="0" algn="just">
              <a:buFont typeface="Arial" pitchFamily="34"/>
              <a:buChar char="•"/>
            </a:pP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krztusiec (trend wzrastający zachorowań, 20 przypadków rocznie)</a:t>
            </a:r>
          </a:p>
          <a:p>
            <a:pPr lvl="0" algn="just">
              <a:buFont typeface="Arial" pitchFamily="34"/>
              <a:buChar char="•"/>
            </a:pP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płonica (kilkadziesiąt- kilkaset zachorowań rocznie);</a:t>
            </a:r>
          </a:p>
          <a:p>
            <a:pPr lvl="0" algn="just">
              <a:buFont typeface="Arial" pitchFamily="34"/>
              <a:buChar char="•"/>
            </a:pP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ospa wietrzna (kilkaset - kilka tysięcy zachorowań rocznie)</a:t>
            </a:r>
            <a:endParaRPr lang="pl-PL" sz="2400">
              <a:solidFill>
                <a:srgbClr val="FF0000"/>
              </a:solidFill>
              <a:latin typeface="Verdana" pitchFamily="34"/>
              <a:ea typeface="Verdana" pitchFamily="34"/>
              <a:cs typeface="Verdana" pitchFamily="34"/>
            </a:endParaRP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91347" y="260649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279571" y="620685"/>
            <a:ext cx="9331223" cy="1368152"/>
          </a:xfrm>
        </p:spPr>
        <p:txBody>
          <a:bodyPr anchorCtr="1"/>
          <a:lstStyle/>
          <a:p>
            <a:pPr lvl="0" algn="ctr"/>
            <a:r>
              <a:rPr lang="pl-PL" sz="2400" b="1">
                <a:latin typeface="Verdana" pitchFamily="34"/>
                <a:ea typeface="Verdana" pitchFamily="34"/>
                <a:cs typeface="Verdana" pitchFamily="34"/>
              </a:rPr>
              <a:t>występowanie chorób zakaźnych wieku dziecięcego w powiecie wejherowskim </a:t>
            </a:r>
            <a:br>
              <a:rPr lang="pl-PL" sz="2400" b="1">
                <a:latin typeface="Verdana" pitchFamily="34"/>
                <a:ea typeface="Verdana" pitchFamily="34"/>
                <a:cs typeface="Verdana" pitchFamily="34"/>
              </a:rPr>
            </a:br>
            <a:endParaRPr lang="pl-PL" sz="2400" b="1">
              <a:latin typeface="Verdana" pitchFamily="34"/>
              <a:ea typeface="Verdana" pitchFamily="34"/>
              <a:cs typeface="Verdana" pitchFamily="34"/>
            </a:endParaRPr>
          </a:p>
        </p:txBody>
      </p:sp>
      <p:pic>
        <p:nvPicPr>
          <p:cNvPr id="3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Symbol zastępczy zawartości 5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472339" y="2175842"/>
            <a:ext cx="9207852" cy="4554141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207571" y="702158"/>
            <a:ext cx="8712960" cy="1013804"/>
          </a:xfrm>
        </p:spPr>
        <p:txBody>
          <a:bodyPr anchorCtr="1"/>
          <a:lstStyle/>
          <a:p>
            <a:pPr lvl="0" algn="ctr"/>
            <a:r>
              <a:rPr lang="pl-PL" sz="2400" b="1">
                <a:latin typeface="Verdana" pitchFamily="34"/>
                <a:ea typeface="Verdana" pitchFamily="34"/>
                <a:cs typeface="Verdana" pitchFamily="34"/>
              </a:rPr>
              <a:t>szczepieNIA OCHRONNE W POWIECIE  wejherowSKIM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581192" y="2180496"/>
            <a:ext cx="11029611" cy="4056817"/>
          </a:xfrm>
        </p:spPr>
        <p:txBody>
          <a:bodyPr/>
          <a:lstStyle/>
          <a:p>
            <a:pPr lvl="0" algn="just"/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W Wejherowie funkcjonuje 6 punktów szczepień, w których liczba dzieci podlegająca obowiązkowi szczepień wynosi </a:t>
            </a:r>
            <a:r>
              <a:rPr lang="pl-PL" sz="2400" b="1">
                <a:latin typeface="Verdana" pitchFamily="34"/>
                <a:ea typeface="Verdana" pitchFamily="34"/>
                <a:cs typeface="Verdana" pitchFamily="34"/>
              </a:rPr>
              <a:t>14 361.</a:t>
            </a:r>
          </a:p>
          <a:p>
            <a:pPr lvl="0" algn="just"/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We wszystkich placówkach brak stałego monitoringu temperatury w lodówkach ze szczepionkami, i awaryjnego źródła prądu</a:t>
            </a:r>
          </a:p>
          <a:p>
            <a:pPr lvl="0" algn="just"/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Szczepienia podstawowe u małych dzieci wykonywane są na poziomie 100% - gruźlica, 90 % pozostałe.</a:t>
            </a:r>
          </a:p>
          <a:p>
            <a:pPr lvl="0" algn="just"/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Najniższy odsetek zaszczepionych zanotowano wśród młodzieży </a:t>
            </a:r>
            <a:br>
              <a:rPr lang="pl-PL" sz="2400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w 19 r. ż. szczepionych przeciwko błonicy, tężcowi wynosi on zaledwie około </a:t>
            </a:r>
            <a:r>
              <a:rPr lang="pl-PL" sz="2400" b="1">
                <a:latin typeface="Verdana" pitchFamily="34"/>
                <a:ea typeface="Verdana" pitchFamily="34"/>
                <a:cs typeface="Verdana" pitchFamily="34"/>
              </a:rPr>
              <a:t>52</a:t>
            </a: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%.</a:t>
            </a: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19338" y="260649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063928" y="729654"/>
            <a:ext cx="9546875" cy="988329"/>
          </a:xfrm>
        </p:spPr>
        <p:txBody>
          <a:bodyPr anchorCtr="1"/>
          <a:lstStyle/>
          <a:p>
            <a:pPr lvl="0" algn="ctr"/>
            <a:r>
              <a:rPr lang="pl-PL" sz="2400" b="1" dirty="0" err="1">
                <a:latin typeface="Verdana" pitchFamily="34"/>
                <a:ea typeface="Verdana" pitchFamily="34"/>
                <a:cs typeface="Verdana" pitchFamily="34"/>
              </a:rPr>
              <a:t>szczepieNIA</a:t>
            </a:r>
            <a:r>
              <a:rPr lang="pl-PL" sz="2400" b="1" dirty="0">
                <a:latin typeface="Verdana" pitchFamily="34"/>
                <a:ea typeface="Verdana" pitchFamily="34"/>
                <a:cs typeface="Verdana" pitchFamily="34"/>
              </a:rPr>
              <a:t> OCHRONNE W POWIECIE  </a:t>
            </a:r>
            <a:r>
              <a:rPr lang="pl-PL" sz="2400" b="1" dirty="0" err="1">
                <a:latin typeface="Verdana" pitchFamily="34"/>
                <a:ea typeface="Verdana" pitchFamily="34"/>
                <a:cs typeface="Verdana" pitchFamily="34"/>
              </a:rPr>
              <a:t>wejherowSKIM</a:t>
            </a:r>
            <a:endParaRPr lang="pl-PL" sz="2400" b="1" dirty="0">
              <a:latin typeface="Verdana" pitchFamily="34"/>
              <a:ea typeface="Verdana" pitchFamily="34"/>
              <a:cs typeface="Verdana" pitchFamily="34"/>
            </a:endParaRPr>
          </a:p>
        </p:txBody>
      </p:sp>
      <p:sp>
        <p:nvSpPr>
          <p:cNvPr id="7" name="Symbol zastępczy tekstu 6"/>
          <p:cNvSpPr>
            <a:spLocks noGrp="1"/>
          </p:cNvSpPr>
          <p:nvPr>
            <p:ph type="body" idx="1"/>
          </p:nvPr>
        </p:nvSpPr>
        <p:spPr>
          <a:xfrm>
            <a:off x="887214" y="1987296"/>
            <a:ext cx="10597650" cy="573024"/>
          </a:xfrm>
        </p:spPr>
        <p:txBody>
          <a:bodyPr/>
          <a:lstStyle/>
          <a:p>
            <a:pPr algn="ctr"/>
            <a:r>
              <a:rPr lang="pl-PL" dirty="0" err="1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Wyszczepialność</a:t>
            </a:r>
            <a:r>
              <a:rPr lang="pl-PL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populacji powiatu wejherowskiego</a:t>
            </a:r>
            <a:endParaRPr lang="pl-PL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6" name="Symbol zastępczy zawartości 5"/>
          <p:cNvGraphicFramePr>
            <a:graphicFrameLocks noGrp="1"/>
          </p:cNvGraphicFramePr>
          <p:nvPr>
            <p:ph idx="2"/>
            <p:extLst>
              <p:ext uri="{D42A27DB-BD31-4B8C-83A1-F6EECF244321}">
                <p14:modId xmlns:p14="http://schemas.microsoft.com/office/powerpoint/2010/main" val="258373199"/>
              </p:ext>
            </p:extLst>
          </p:nvPr>
        </p:nvGraphicFramePr>
        <p:xfrm>
          <a:off x="581024" y="2682240"/>
          <a:ext cx="10355200" cy="38160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Symbol zastępczy tekstu 7"/>
          <p:cNvSpPr>
            <a:spLocks noGrp="1"/>
          </p:cNvSpPr>
          <p:nvPr>
            <p:ph type="body" idx="3"/>
          </p:nvPr>
        </p:nvSpPr>
        <p:spPr>
          <a:xfrm>
            <a:off x="11484863" y="2250896"/>
            <a:ext cx="125939" cy="553376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9" name="Symbol zastępczy zawartości 8"/>
          <p:cNvSpPr>
            <a:spLocks noGrp="1"/>
          </p:cNvSpPr>
          <p:nvPr>
            <p:ph idx="4"/>
          </p:nvPr>
        </p:nvSpPr>
        <p:spPr>
          <a:xfrm>
            <a:off x="11545824" y="2926052"/>
            <a:ext cx="64988" cy="2934995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3" name="Picture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1875297" y="729654"/>
            <a:ext cx="9735507" cy="988329"/>
          </a:xfrm>
        </p:spPr>
        <p:txBody>
          <a:bodyPr anchorCtr="1"/>
          <a:lstStyle/>
          <a:p>
            <a:pPr lvl="0" algn="ctr"/>
            <a:r>
              <a:rPr lang="pl-PL" sz="2400" b="1">
                <a:latin typeface="Verdana" pitchFamily="34"/>
                <a:ea typeface="Verdana" pitchFamily="34"/>
                <a:cs typeface="Verdana" pitchFamily="34"/>
              </a:rPr>
              <a:t>stan sanitarnY podmiotów medycznych</a:t>
            </a:r>
          </a:p>
        </p:txBody>
      </p:sp>
      <p:sp>
        <p:nvSpPr>
          <p:cNvPr id="3" name="Symbol zastępczy zawartości 4"/>
          <p:cNvSpPr txBox="1">
            <a:spLocks noGrp="1"/>
          </p:cNvSpPr>
          <p:nvPr>
            <p:ph type="body" idx="1"/>
          </p:nvPr>
        </p:nvSpPr>
        <p:spPr>
          <a:xfrm>
            <a:off x="581192" y="2926052"/>
            <a:ext cx="5393103" cy="2934995"/>
          </a:xfrm>
        </p:spPr>
        <p:txBody>
          <a:bodyPr anchor="t"/>
          <a:lstStyle/>
          <a:p>
            <a:pPr marL="306003" lvl="0" indent="-306003">
              <a:spcBef>
                <a:spcPts val="400"/>
              </a:spcBef>
              <a:buFont typeface="Arial" pitchFamily="34"/>
              <a:buChar char="•"/>
            </a:pPr>
            <a:r>
              <a:rPr lang="pl-PL" sz="1600">
                <a:solidFill>
                  <a:srgbClr val="3D3D3D"/>
                </a:solidFill>
                <a:latin typeface="Verdana" pitchFamily="34"/>
                <a:ea typeface="Verdana" pitchFamily="34"/>
                <a:cs typeface="Verdana" pitchFamily="34"/>
              </a:rPr>
              <a:t>Szpital – 1 </a:t>
            </a:r>
          </a:p>
          <a:p>
            <a:pPr marL="306003" lvl="0" indent="-306003">
              <a:spcBef>
                <a:spcPts val="400"/>
              </a:spcBef>
              <a:buFont typeface="Arial" pitchFamily="34"/>
              <a:buChar char="•"/>
            </a:pPr>
            <a:r>
              <a:rPr lang="pl-PL" sz="1600">
                <a:solidFill>
                  <a:srgbClr val="3D3D3D"/>
                </a:solidFill>
                <a:latin typeface="Verdana" pitchFamily="34"/>
                <a:ea typeface="Verdana" pitchFamily="34"/>
                <a:cs typeface="Verdana" pitchFamily="34"/>
              </a:rPr>
              <a:t>NZOZ – 41</a:t>
            </a:r>
          </a:p>
          <a:p>
            <a:pPr marL="306003" lvl="0" indent="-306003">
              <a:spcBef>
                <a:spcPts val="400"/>
              </a:spcBef>
              <a:buFont typeface="Arial" pitchFamily="34"/>
              <a:buChar char="•"/>
            </a:pPr>
            <a:r>
              <a:rPr lang="pl-PL" sz="1600">
                <a:solidFill>
                  <a:srgbClr val="3D3D3D"/>
                </a:solidFill>
                <a:latin typeface="Verdana" pitchFamily="34"/>
                <a:ea typeface="Verdana" pitchFamily="34"/>
                <a:cs typeface="Verdana" pitchFamily="34"/>
              </a:rPr>
              <a:t>Indywidualne Praktyki Pielęgniarskie – 2</a:t>
            </a:r>
          </a:p>
          <a:p>
            <a:pPr marL="306003" lvl="0" indent="-306003">
              <a:spcBef>
                <a:spcPts val="400"/>
              </a:spcBef>
              <a:buFont typeface="Arial" pitchFamily="34"/>
              <a:buChar char="•"/>
            </a:pPr>
            <a:r>
              <a:rPr lang="pl-PL" sz="1600">
                <a:solidFill>
                  <a:srgbClr val="3D3D3D"/>
                </a:solidFill>
                <a:latin typeface="Verdana" pitchFamily="34"/>
                <a:ea typeface="Verdana" pitchFamily="34"/>
                <a:cs typeface="Verdana" pitchFamily="34"/>
              </a:rPr>
              <a:t>Grupowa Praktyka Pielęgniarska - 1</a:t>
            </a:r>
          </a:p>
          <a:p>
            <a:pPr marL="306003" lvl="0" indent="-306003">
              <a:spcBef>
                <a:spcPts val="400"/>
              </a:spcBef>
              <a:buFont typeface="Arial" pitchFamily="34"/>
              <a:buChar char="•"/>
            </a:pPr>
            <a:r>
              <a:rPr lang="pl-PL" sz="1600">
                <a:solidFill>
                  <a:srgbClr val="3D3D3D"/>
                </a:solidFill>
                <a:latin typeface="Verdana" pitchFamily="34"/>
                <a:ea typeface="Verdana" pitchFamily="34"/>
                <a:cs typeface="Verdana" pitchFamily="34"/>
              </a:rPr>
              <a:t>Indywidualne Praktyki Stomatologiczne – 49</a:t>
            </a:r>
          </a:p>
          <a:p>
            <a:pPr marL="306003" lvl="0" indent="-306003">
              <a:spcBef>
                <a:spcPts val="400"/>
              </a:spcBef>
              <a:buFont typeface="Arial" pitchFamily="34"/>
              <a:buChar char="•"/>
            </a:pPr>
            <a:r>
              <a:rPr lang="pl-PL" sz="1600">
                <a:solidFill>
                  <a:srgbClr val="3D3D3D"/>
                </a:solidFill>
                <a:latin typeface="Verdana" pitchFamily="34"/>
                <a:ea typeface="Verdana" pitchFamily="34"/>
                <a:cs typeface="Verdana" pitchFamily="34"/>
              </a:rPr>
              <a:t>Indywidualne Spec. Praktyki Lekarskie – 48</a:t>
            </a:r>
          </a:p>
          <a:p>
            <a:pPr marL="306003" lvl="0" indent="-306003">
              <a:spcBef>
                <a:spcPts val="400"/>
              </a:spcBef>
              <a:buFont typeface="Arial" pitchFamily="34"/>
              <a:buChar char="•"/>
            </a:pPr>
            <a:r>
              <a:rPr lang="pl-PL" sz="1600">
                <a:solidFill>
                  <a:srgbClr val="3D3D3D"/>
                </a:solidFill>
                <a:latin typeface="Verdana" pitchFamily="34"/>
                <a:ea typeface="Verdana" pitchFamily="34"/>
                <a:cs typeface="Verdana" pitchFamily="34"/>
              </a:rPr>
              <a:t>Grupowa Praktyka Lekarska (stomatologia) - 1</a:t>
            </a:r>
          </a:p>
          <a:p>
            <a:pPr marL="306003" lvl="0" indent="-306003">
              <a:spcBef>
                <a:spcPts val="400"/>
              </a:spcBef>
              <a:buChar char=""/>
            </a:pPr>
            <a:endParaRPr lang="pl-PL" sz="1800">
              <a:solidFill>
                <a:srgbClr val="3D3D3D"/>
              </a:solidFill>
            </a:endParaRPr>
          </a:p>
        </p:txBody>
      </p:sp>
      <p:graphicFrame>
        <p:nvGraphicFramePr>
          <p:cNvPr id="4" name="Symbol zastępczy zawartości 6"/>
          <p:cNvGraphicFramePr>
            <a:graphicFrameLocks noGrp="1"/>
          </p:cNvGraphicFramePr>
          <p:nvPr>
            <p:ph idx="2"/>
          </p:nvPr>
        </p:nvGraphicFramePr>
        <p:xfrm>
          <a:off x="6218240" y="2925759"/>
          <a:ext cx="5392738" cy="2935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Symbol zastępczy tekstu 7"/>
          <p:cNvSpPr txBox="1">
            <a:spLocks noGrp="1"/>
          </p:cNvSpPr>
          <p:nvPr>
            <p:ph type="body" idx="3"/>
          </p:nvPr>
        </p:nvSpPr>
        <p:spPr>
          <a:xfrm>
            <a:off x="987652" y="2766700"/>
            <a:ext cx="10395548" cy="318704"/>
          </a:xfrm>
        </p:spPr>
        <p:txBody>
          <a:bodyPr/>
          <a:lstStyle/>
          <a:p>
            <a:pPr lvl="0" algn="ctr"/>
            <a:r>
              <a:rPr lang="pl-PL" sz="2800" b="1">
                <a:solidFill>
                  <a:srgbClr val="000000"/>
                </a:solidFill>
                <a:latin typeface="Verdana" pitchFamily="34"/>
                <a:ea typeface="Verdana" pitchFamily="34"/>
                <a:cs typeface="Verdana" pitchFamily="34"/>
              </a:rPr>
              <a:t>Wykaz podmiotów medycznych w Wejherowie</a:t>
            </a:r>
          </a:p>
          <a:p>
            <a:pPr lvl="0"/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135562" y="702158"/>
            <a:ext cx="9475241" cy="1013804"/>
          </a:xfrm>
        </p:spPr>
        <p:txBody>
          <a:bodyPr anchorCtr="1"/>
          <a:lstStyle/>
          <a:p>
            <a:pPr lvl="0" algn="ctr"/>
            <a:r>
              <a:rPr lang="pl-PL" sz="2400" b="1">
                <a:latin typeface="Verdana" pitchFamily="34"/>
                <a:ea typeface="Verdana" pitchFamily="34"/>
                <a:cs typeface="Verdana" pitchFamily="34"/>
              </a:rPr>
              <a:t>stan sanitarnY podmiotów medycznych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272957" y="2340242"/>
            <a:ext cx="11644481" cy="4517757"/>
          </a:xfrm>
        </p:spPr>
        <p:txBody>
          <a:bodyPr/>
          <a:lstStyle/>
          <a:p>
            <a:pPr marL="0" lvl="0" indent="0" algn="ctr">
              <a:lnSpc>
                <a:spcPct val="150000"/>
              </a:lnSpc>
              <a:buNone/>
            </a:pPr>
            <a:r>
              <a:rPr lang="pl-PL" sz="2400" b="1">
                <a:latin typeface="Verdana" pitchFamily="34"/>
                <a:ea typeface="Verdana" pitchFamily="34"/>
                <a:cs typeface="Verdana" pitchFamily="34"/>
              </a:rPr>
              <a:t>Kryteria oceny stanu sanitarnego podmiotów medycznych</a:t>
            </a:r>
            <a:r>
              <a:rPr lang="pl-PL" sz="2400">
                <a:solidFill>
                  <a:srgbClr val="000000"/>
                </a:solidFill>
                <a:latin typeface="Verdana" pitchFamily="34"/>
                <a:ea typeface="Verdana" pitchFamily="34"/>
                <a:cs typeface="Verdana" pitchFamily="34"/>
              </a:rPr>
              <a:t>:</a:t>
            </a:r>
          </a:p>
          <a:p>
            <a:pPr marL="342900" lvl="0" indent="-342900">
              <a:lnSpc>
                <a:spcPct val="150000"/>
              </a:lnSpc>
            </a:pPr>
            <a:r>
              <a:rPr lang="pl-PL" sz="2400">
                <a:solidFill>
                  <a:srgbClr val="000000"/>
                </a:solidFill>
                <a:latin typeface="Verdana" pitchFamily="34"/>
                <a:ea typeface="Verdana" pitchFamily="34"/>
                <a:cs typeface="Verdana" pitchFamily="34"/>
              </a:rPr>
              <a:t>warunki sanitarno-higieniczne pomieszczeń i ich funkcjonalności;</a:t>
            </a:r>
          </a:p>
          <a:p>
            <a:pPr marL="342900" lvl="0" indent="-342900">
              <a:lnSpc>
                <a:spcPct val="150000"/>
              </a:lnSpc>
            </a:pPr>
            <a:r>
              <a:rPr lang="pl-PL" sz="2400">
                <a:solidFill>
                  <a:srgbClr val="000000"/>
                </a:solidFill>
                <a:latin typeface="Verdana" pitchFamily="34"/>
                <a:ea typeface="Verdana" pitchFamily="34"/>
                <a:cs typeface="Verdana" pitchFamily="34"/>
              </a:rPr>
              <a:t>sposób postępowania z brudną bielizną </a:t>
            </a:r>
          </a:p>
          <a:p>
            <a:pPr marL="342900" lvl="0" indent="-342900">
              <a:lnSpc>
                <a:spcPct val="150000"/>
              </a:lnSpc>
            </a:pPr>
            <a:r>
              <a:rPr lang="pl-PL" sz="2400">
                <a:solidFill>
                  <a:srgbClr val="000000"/>
                </a:solidFill>
                <a:latin typeface="Verdana" pitchFamily="34"/>
                <a:ea typeface="Verdana" pitchFamily="34"/>
                <a:cs typeface="Verdana" pitchFamily="34"/>
              </a:rPr>
              <a:t>sposób postępowania z odpadami medycznymi;</a:t>
            </a:r>
          </a:p>
          <a:p>
            <a:pPr marL="342900" lvl="0" indent="-342900">
              <a:lnSpc>
                <a:spcPct val="150000"/>
              </a:lnSpc>
            </a:pPr>
            <a:r>
              <a:rPr lang="pl-PL" sz="2400">
                <a:solidFill>
                  <a:srgbClr val="000000"/>
                </a:solidFill>
                <a:latin typeface="Verdana" pitchFamily="34"/>
                <a:ea typeface="Verdana" pitchFamily="34"/>
                <a:cs typeface="Verdana" pitchFamily="34"/>
              </a:rPr>
              <a:t>stosowanie procedur mających na celu zapobieganie zakażeniom szpitalnym/zakładowym, prowadzenie kontroli wewnętrznej w tym zakresie;</a:t>
            </a: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1703508" y="332658"/>
            <a:ext cx="9793086" cy="1383304"/>
          </a:xfrm>
        </p:spPr>
        <p:txBody>
          <a:bodyPr anchorCtr="1"/>
          <a:lstStyle/>
          <a:p>
            <a:pPr marL="342900" lvl="0" indent="-342900" algn="ctr"/>
            <a:r>
              <a:rPr lang="pl-PL" sz="2400" b="1">
                <a:latin typeface="Verdana" pitchFamily="34"/>
                <a:ea typeface="Verdana" pitchFamily="34"/>
                <a:cs typeface="Verdana" pitchFamily="34"/>
              </a:rPr>
              <a:t>stan sanitarnY podmiotów medycznych</a:t>
            </a:r>
            <a:endParaRPr lang="pl-PL" sz="2400" b="1">
              <a:solidFill>
                <a:srgbClr val="F2F2F2"/>
              </a:solidFill>
              <a:latin typeface="Verdana" pitchFamily="34"/>
              <a:ea typeface="Verdana" pitchFamily="34"/>
              <a:cs typeface="Verdana" pitchFamily="34"/>
            </a:endParaRPr>
          </a:p>
        </p:txBody>
      </p:sp>
      <p:pic>
        <p:nvPicPr>
          <p:cNvPr id="3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Symbol zastępczy zawartości 5"/>
          <p:cNvSpPr txBox="1">
            <a:spLocks noGrp="1"/>
          </p:cNvSpPr>
          <p:nvPr>
            <p:ph idx="1"/>
          </p:nvPr>
        </p:nvSpPr>
        <p:spPr>
          <a:xfrm>
            <a:off x="581192" y="2180496"/>
            <a:ext cx="11029611" cy="4128826"/>
          </a:xfrm>
        </p:spPr>
        <p:txBody>
          <a:bodyPr/>
          <a:lstStyle/>
          <a:p>
            <a:pPr marL="0" lvl="0" indent="0" algn="ctr">
              <a:lnSpc>
                <a:spcPct val="200000"/>
              </a:lnSpc>
              <a:buNone/>
            </a:pP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W 2013 roku przeprowadzono 131 kontroli sanitarnych.</a:t>
            </a:r>
          </a:p>
          <a:p>
            <a:pPr lvl="0" algn="just">
              <a:lnSpc>
                <a:spcPct val="150000"/>
              </a:lnSpc>
            </a:pPr>
            <a:r>
              <a:rPr lang="pl-PL" sz="2000">
                <a:latin typeface="Verdana" pitchFamily="34"/>
                <a:ea typeface="Verdana" pitchFamily="34"/>
                <a:cs typeface="Verdana" pitchFamily="34"/>
              </a:rPr>
              <a:t>Na 41 skontrolowanych zakładów opieki zdrowotnej w 26 przypadkach stwierdzono nieprawidłowości.</a:t>
            </a:r>
          </a:p>
          <a:p>
            <a:pPr lvl="0" algn="just">
              <a:lnSpc>
                <a:spcPct val="150000"/>
              </a:lnSpc>
            </a:pPr>
            <a:r>
              <a:rPr lang="pl-PL" sz="2000">
                <a:latin typeface="Verdana" pitchFamily="34"/>
                <a:ea typeface="Verdana" pitchFamily="34"/>
                <a:cs typeface="Verdana" pitchFamily="34"/>
              </a:rPr>
              <a:t>Kontroli poddano również 32 praktyki lekarskie, gdzie nieprawidłowości stwierdzono w 14 gabinetach.</a:t>
            </a:r>
          </a:p>
          <a:p>
            <a:pPr lvl="0" algn="just">
              <a:lnSpc>
                <a:spcPct val="150000"/>
              </a:lnSpc>
            </a:pPr>
            <a:r>
              <a:rPr lang="pl-PL" sz="2000">
                <a:latin typeface="Verdana" pitchFamily="34"/>
                <a:ea typeface="Verdana" pitchFamily="34"/>
                <a:cs typeface="Verdana" pitchFamily="34"/>
              </a:rPr>
              <a:t>W szpitalu przeprowadzono 39 kontroli z czego w 7 przypadkach stwierdzono nieprawidłowości.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279571" y="692694"/>
            <a:ext cx="9362184" cy="983382"/>
          </a:xfrm>
        </p:spPr>
        <p:txBody>
          <a:bodyPr anchorCtr="1"/>
          <a:lstStyle/>
          <a:p>
            <a:pPr lvl="0" algn="ctr"/>
            <a:r>
              <a:rPr lang="pl-PL" sz="2400" b="1">
                <a:latin typeface="Verdana" pitchFamily="34"/>
                <a:ea typeface="Verdana" pitchFamily="34"/>
                <a:cs typeface="Verdana" pitchFamily="34"/>
              </a:rPr>
              <a:t>stan sanitarnY podmiotów medycznych</a:t>
            </a:r>
          </a:p>
        </p:txBody>
      </p:sp>
      <p:pic>
        <p:nvPicPr>
          <p:cNvPr id="3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Symbol zastępczy zawartości 5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08127" y="2758699"/>
            <a:ext cx="11983788" cy="4099300"/>
          </a:xfrm>
        </p:spPr>
      </p:pic>
      <p:sp>
        <p:nvSpPr>
          <p:cNvPr id="5" name="pole tekstowe 4"/>
          <p:cNvSpPr txBox="1"/>
          <p:nvPr/>
        </p:nvSpPr>
        <p:spPr>
          <a:xfrm>
            <a:off x="3456121" y="2309244"/>
            <a:ext cx="5377915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l-PL" sz="1800" b="0" i="0" u="none" strike="noStrike" kern="1200" cap="none" spc="0" baseline="0">
                <a:solidFill>
                  <a:srgbClr val="000000"/>
                </a:solidFill>
                <a:uFillTx/>
                <a:latin typeface="Verdana" pitchFamily="34"/>
                <a:ea typeface="Verdana" pitchFamily="34"/>
                <a:cs typeface="Verdana" pitchFamily="34"/>
              </a:rPr>
              <a:t>Odsetek stwierdzonych nieprawidłowości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063928" y="702158"/>
            <a:ext cx="9546875" cy="1013804"/>
          </a:xfrm>
        </p:spPr>
        <p:txBody>
          <a:bodyPr anchorCtr="1"/>
          <a:lstStyle/>
          <a:p>
            <a:pPr lvl="0" algn="ctr"/>
            <a:r>
              <a:rPr lang="pl-PL" sz="2400" b="1">
                <a:latin typeface="Verdana" pitchFamily="34"/>
                <a:ea typeface="Verdana" pitchFamily="34"/>
                <a:cs typeface="Verdana" pitchFamily="34"/>
              </a:rPr>
              <a:t>POWSZECHNA deratyzacja MIASTA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407365" y="3564605"/>
            <a:ext cx="11665293" cy="2294183"/>
          </a:xfrm>
        </p:spPr>
        <p:txBody>
          <a:bodyPr/>
          <a:lstStyle/>
          <a:p>
            <a:pPr lvl="0" algn="just">
              <a:lnSpc>
                <a:spcPct val="150000"/>
              </a:lnSpc>
              <a:buFont typeface="Arial" pitchFamily="34"/>
              <a:buChar char="•"/>
            </a:pP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deratyzację przeprowadzono w około 73% obiektów objętych akcją</a:t>
            </a:r>
          </a:p>
          <a:p>
            <a:pPr lvl="0" algn="just">
              <a:lnSpc>
                <a:spcPct val="150000"/>
              </a:lnSpc>
              <a:buFont typeface="Arial" pitchFamily="34"/>
              <a:buChar char="•"/>
            </a:pP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W tym w obiektach żywieniowych stanowiących 12% ogółu prowadzony jest na bieżąco monitoring aktywności szkodników.</a:t>
            </a:r>
          </a:p>
          <a:p>
            <a:pPr lvl="0" algn="just">
              <a:lnSpc>
                <a:spcPct val="150000"/>
              </a:lnSpc>
              <a:buFont typeface="Arial" pitchFamily="34"/>
              <a:buChar char="•"/>
            </a:pP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brak informacji na temat przeprowadzonej deratyzacji na terenie prywatnych posesji.</a:t>
            </a:r>
          </a:p>
          <a:p>
            <a:pPr lvl="0" algn="just">
              <a:lnSpc>
                <a:spcPct val="150000"/>
              </a:lnSpc>
              <a:buFont typeface="Arial" pitchFamily="34"/>
              <a:buChar char="•"/>
            </a:pP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największy ubytek trucizn stwierdzono w studzienkach około 75%. Świadczy to o sporym zaszczurzeniu przewodów kanalizacyjnych.</a:t>
            </a:r>
          </a:p>
          <a:p>
            <a:pPr marL="0" lvl="0" indent="0">
              <a:buNone/>
            </a:pPr>
            <a:endParaRPr lang="pl-PL" sz="2400">
              <a:latin typeface="Verdana" pitchFamily="34"/>
              <a:ea typeface="Verdana" pitchFamily="34"/>
              <a:cs typeface="Verdana" pitchFamily="34"/>
            </a:endParaRPr>
          </a:p>
          <a:p>
            <a:pPr lvl="0"/>
            <a:endParaRPr lang="pl-PL" sz="2400">
              <a:latin typeface="Verdana" pitchFamily="34"/>
              <a:ea typeface="Verdana" pitchFamily="34"/>
              <a:cs typeface="Verdana" pitchFamily="34"/>
            </a:endParaRP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855643" y="702158"/>
            <a:ext cx="8712970" cy="1013804"/>
          </a:xfrm>
        </p:spPr>
        <p:txBody>
          <a:bodyPr/>
          <a:lstStyle/>
          <a:p>
            <a:pPr lvl="0"/>
            <a:r>
              <a:rPr lang="pl-PL" b="1" cap="none" dirty="0">
                <a:latin typeface="Verdana" pitchFamily="34"/>
                <a:ea typeface="Verdana" pitchFamily="34"/>
                <a:cs typeface="Verdana" pitchFamily="34"/>
              </a:rPr>
              <a:t>Obiekty użyteczności publicznej</a:t>
            </a:r>
            <a:endParaRPr lang="pl-PL" dirty="0">
              <a:latin typeface="Verdana" pitchFamily="34"/>
              <a:ea typeface="Verdana" pitchFamily="34"/>
              <a:cs typeface="Verdana" pitchFamily="34"/>
            </a:endParaRPr>
          </a:p>
        </p:txBody>
      </p:sp>
      <p:pic>
        <p:nvPicPr>
          <p:cNvPr id="3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4" name="Symbol zastępczy zawartości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4108588"/>
              </p:ext>
            </p:extLst>
          </p:nvPr>
        </p:nvGraphicFramePr>
        <p:xfrm>
          <a:off x="477672" y="2175842"/>
          <a:ext cx="11187897" cy="43969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092408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855643" y="702158"/>
            <a:ext cx="8755160" cy="1013804"/>
          </a:xfrm>
        </p:spPr>
        <p:txBody>
          <a:bodyPr/>
          <a:lstStyle/>
          <a:p>
            <a:pPr lvl="0"/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>Obiekty użyteczności publicznej</a:t>
            </a:r>
            <a:endParaRPr lang="pl-PL"/>
          </a:p>
        </p:txBody>
      </p:sp>
      <p:pic>
        <p:nvPicPr>
          <p:cNvPr id="3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83759" y="102229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246" y="2310387"/>
            <a:ext cx="11583253" cy="426089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855643" y="702158"/>
            <a:ext cx="8755160" cy="1013804"/>
          </a:xfrm>
        </p:spPr>
        <p:txBody>
          <a:bodyPr/>
          <a:lstStyle/>
          <a:p>
            <a:pPr lvl="0"/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>Obiekty użyteczności publicznej</a:t>
            </a:r>
            <a:endParaRPr lang="pl-PL"/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581192" y="2276874"/>
            <a:ext cx="11029611" cy="4104458"/>
          </a:xfrm>
        </p:spPr>
        <p:txBody>
          <a:bodyPr/>
          <a:lstStyle/>
          <a:p>
            <a:pPr marL="0" lvl="0" indent="0">
              <a:buNone/>
            </a:pPr>
            <a:r>
              <a:rPr lang="pl-PL" b="1">
                <a:latin typeface="Verdana" pitchFamily="34"/>
                <a:ea typeface="Verdana" pitchFamily="34"/>
                <a:cs typeface="Verdana" pitchFamily="34"/>
              </a:rPr>
              <a:t>Interwencje z zakresu higieny komunalnej – </a:t>
            </a:r>
            <a:r>
              <a:rPr lang="pl-PL">
                <a:latin typeface="Verdana" pitchFamily="34"/>
                <a:ea typeface="Verdana" pitchFamily="34"/>
                <a:cs typeface="Verdana" pitchFamily="34"/>
              </a:rPr>
              <a:t>8 zgłoszeń</a:t>
            </a:r>
            <a:endParaRPr lang="pl-PL" sz="2000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>
              <a:buNone/>
            </a:pPr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Interwencje, które były zgłaszane do PSSE w Wejherowie dotyczyły m.in.:</a:t>
            </a:r>
          </a:p>
          <a:p>
            <a:pPr lvl="0"/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nieprawidłowości w placówkach służby zdrowia (brak skutecznej wentylacji oraz oświetlenia w pomieszczeniach, nie zachowanie reżimu sanitarnego podczas poboru krwi, palenie papierosów przez lekarza w gabinecie)</a:t>
            </a:r>
          </a:p>
          <a:p>
            <a:pPr lvl="0"/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zanieczyszczania terenu nieczystościami usuwanymi ze studzienek kanalizacyjnych przez pracowników PEWiK Gdynia</a:t>
            </a:r>
          </a:p>
          <a:p>
            <a:pPr lvl="0"/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zły stan sanitarno –higieniczny i technicznym autobusu MZK</a:t>
            </a:r>
          </a:p>
          <a:p>
            <a:pPr lvl="0"/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w okresie lipiec–sierpień liczne interwencje mieszkańców na niewłaściwą gospodarkę odpadami komunalnymi przez ZUK (przepełnione, zarobaczone śmietniki i ich otoczenie; niewystarczająca częstotliwość odbioru odpadów oraz niewywiązywanie się w terminie)</a:t>
            </a:r>
          </a:p>
          <a:p>
            <a:pPr lvl="0"/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liczne skargi na złą jakość wody z wodociągu publicznego – w związku z modernizacją stacji uzdatniania</a:t>
            </a: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063928" y="702158"/>
            <a:ext cx="9546875" cy="1013804"/>
          </a:xfrm>
        </p:spPr>
        <p:txBody>
          <a:bodyPr anchorCtr="1"/>
          <a:lstStyle/>
          <a:p>
            <a:pPr lvl="0" algn="ctr"/>
            <a:r>
              <a:rPr lang="pl-PL" b="1">
                <a:latin typeface="Verdana" pitchFamily="34"/>
                <a:ea typeface="Verdana" pitchFamily="34"/>
                <a:cs typeface="Verdana" pitchFamily="34"/>
              </a:rPr>
              <a:t>Nadzór nad postępowaniem z odpadami medycznymi</a:t>
            </a:r>
            <a:endParaRPr lang="pl-PL">
              <a:latin typeface="Verdana" pitchFamily="34"/>
              <a:ea typeface="Verdana" pitchFamily="34"/>
              <a:cs typeface="Verdana" pitchFamily="34"/>
            </a:endParaRP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581192" y="2180496"/>
            <a:ext cx="11029611" cy="2283019"/>
          </a:xfrm>
        </p:spPr>
        <p:txBody>
          <a:bodyPr/>
          <a:lstStyle/>
          <a:p>
            <a:pPr marL="0" lvl="0" indent="0" algn="just">
              <a:buNone/>
            </a:pPr>
            <a:r>
              <a:rPr lang="pl-PL" sz="1600">
                <a:solidFill>
                  <a:srgbClr val="000000"/>
                </a:solidFill>
                <a:latin typeface="Verdana" pitchFamily="34"/>
                <a:ea typeface="Verdana" pitchFamily="34"/>
                <a:cs typeface="Verdana" pitchFamily="34"/>
              </a:rPr>
              <a:t>W roku 2013, w porównaniu z poprzednimi latami, znacznie wzrosła liczba przypadków pojawienia się niebezpiecznych odpadów medycznych w odpadach komunalnych zmieszanych dostarczonych do zakładu utylizacji EKODOLINA w Łężycach.</a:t>
            </a:r>
          </a:p>
          <a:p>
            <a:pPr marL="0" lvl="0" indent="0" algn="just">
              <a:buNone/>
            </a:pPr>
            <a:r>
              <a:rPr lang="pl-PL" sz="1600">
                <a:solidFill>
                  <a:srgbClr val="000000"/>
                </a:solidFill>
                <a:latin typeface="Verdana" pitchFamily="34"/>
                <a:ea typeface="Verdana" pitchFamily="34"/>
                <a:cs typeface="Verdana" pitchFamily="34"/>
              </a:rPr>
              <a:t>Tylko w jednym przypadku zgłoszenie dotyczyło placówki działającej na terenie Wejherowa. Prowadzone przez inspekcję sanitarną dochodzenie ostatecznie nie potwierdziło w sposób jednoznaczny nieprawidłowej gospodarki odpadami przez wskazany podmiot leczniczy.</a:t>
            </a:r>
          </a:p>
          <a:p>
            <a:pPr marL="0" lvl="0" indent="0" algn="just">
              <a:buNone/>
            </a:pPr>
            <a:r>
              <a:rPr lang="pl-PL" sz="1600">
                <a:solidFill>
                  <a:srgbClr val="000000"/>
                </a:solidFill>
                <a:latin typeface="Verdana" pitchFamily="34"/>
                <a:ea typeface="Verdana" pitchFamily="34"/>
                <a:cs typeface="Verdana" pitchFamily="34"/>
              </a:rPr>
              <a:t>Inne zgłoszenia dotyczyły podmiotów leczniczych spoza terenu powiatu wejherowskiego lub nie można było zidentyfikować wytwórcy.</a:t>
            </a: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Obraz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33816" y="4674860"/>
            <a:ext cx="7924354" cy="218313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535402" y="698976"/>
            <a:ext cx="9075392" cy="1013804"/>
          </a:xfrm>
        </p:spPr>
        <p:txBody>
          <a:bodyPr anchorCtr="1"/>
          <a:lstStyle/>
          <a:p>
            <a:pPr lvl="0" algn="ctr"/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>Bezpieczeństwo zdrowotne wody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1086023" y="1988838"/>
            <a:ext cx="10524771" cy="4464493"/>
          </a:xfrm>
        </p:spPr>
        <p:txBody>
          <a:bodyPr/>
          <a:lstStyle/>
          <a:p>
            <a:pPr marL="0" lvl="0" indent="0" algn="ctr">
              <a:lnSpc>
                <a:spcPct val="80000"/>
              </a:lnSpc>
              <a:buNone/>
            </a:pPr>
            <a:endParaRPr lang="pl-PL" sz="3600" b="1"/>
          </a:p>
          <a:p>
            <a:pPr marL="0" lvl="0" indent="0" algn="ctr">
              <a:lnSpc>
                <a:spcPct val="80000"/>
              </a:lnSpc>
              <a:spcAft>
                <a:spcPts val="1200"/>
              </a:spcAft>
              <a:buNone/>
            </a:pPr>
            <a:r>
              <a:rPr lang="pl-PL" sz="3600" b="1"/>
              <a:t>SUW Cedron</a:t>
            </a:r>
          </a:p>
          <a:p>
            <a:pPr lvl="0">
              <a:lnSpc>
                <a:spcPct val="80000"/>
              </a:lnSpc>
              <a:buFont typeface="Wingdings" pitchFamily="2"/>
              <a:buChar char="q"/>
            </a:pPr>
            <a:r>
              <a:rPr lang="pl-PL">
                <a:latin typeface="Verdana" pitchFamily="34"/>
                <a:ea typeface="Verdana" pitchFamily="34"/>
                <a:cs typeface="Verdana" pitchFamily="34"/>
              </a:rPr>
              <a:t>Włączenie do eksploatacji ujęcia: 1960 r.</a:t>
            </a:r>
          </a:p>
          <a:p>
            <a:pPr lvl="0">
              <a:lnSpc>
                <a:spcPct val="80000"/>
              </a:lnSpc>
              <a:buFont typeface="Wingdings" pitchFamily="2"/>
              <a:buChar char="q"/>
            </a:pPr>
            <a:r>
              <a:rPr lang="pl-PL">
                <a:latin typeface="Verdana" pitchFamily="34"/>
                <a:ea typeface="Verdana" pitchFamily="34"/>
                <a:cs typeface="Verdana" pitchFamily="34"/>
              </a:rPr>
              <a:t>Liczba czynnych studni głębinowych: 20 z wodą z utworów czwartorzędowych </a:t>
            </a:r>
            <a:br>
              <a:rPr lang="pl-PL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>
                <a:latin typeface="Verdana" pitchFamily="34"/>
                <a:ea typeface="Verdana" pitchFamily="34"/>
                <a:cs typeface="Verdana" pitchFamily="34"/>
              </a:rPr>
              <a:t>i trzeciorzędowych charakteryzująca się podwyższą zawartością związków żelaza </a:t>
            </a:r>
            <a:br>
              <a:rPr lang="pl-PL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>
                <a:latin typeface="Verdana" pitchFamily="34"/>
                <a:ea typeface="Verdana" pitchFamily="34"/>
                <a:cs typeface="Verdana" pitchFamily="34"/>
              </a:rPr>
              <a:t>i manganu</a:t>
            </a:r>
          </a:p>
          <a:p>
            <a:pPr lvl="0">
              <a:lnSpc>
                <a:spcPct val="80000"/>
              </a:lnSpc>
              <a:buFont typeface="Wingdings" pitchFamily="2"/>
              <a:buChar char="q"/>
            </a:pPr>
            <a:r>
              <a:rPr lang="pl-PL">
                <a:latin typeface="Verdana" pitchFamily="34"/>
                <a:ea typeface="Verdana" pitchFamily="34"/>
                <a:cs typeface="Verdana" pitchFamily="34"/>
              </a:rPr>
              <a:t>Przekazanie do eksploatacji stacji uzdatniania: 1987 r.,</a:t>
            </a:r>
          </a:p>
          <a:p>
            <a:pPr lvl="0">
              <a:lnSpc>
                <a:spcPct val="80000"/>
              </a:lnSpc>
              <a:buFont typeface="Wingdings" pitchFamily="2"/>
              <a:buChar char="q"/>
            </a:pPr>
            <a:r>
              <a:rPr lang="pl-PL">
                <a:latin typeface="Verdana" pitchFamily="34"/>
                <a:ea typeface="Verdana" pitchFamily="34"/>
                <a:cs typeface="Verdana" pitchFamily="34"/>
              </a:rPr>
              <a:t>Produkcja wody ok. 5500 m</a:t>
            </a:r>
            <a:r>
              <a:rPr lang="pl-PL" baseline="30000">
                <a:latin typeface="Verdana" pitchFamily="34"/>
                <a:ea typeface="Verdana" pitchFamily="34"/>
                <a:cs typeface="Verdana" pitchFamily="34"/>
              </a:rPr>
              <a:t>3</a:t>
            </a:r>
            <a:r>
              <a:rPr lang="pl-PL">
                <a:latin typeface="Verdana" pitchFamily="34"/>
                <a:ea typeface="Verdana" pitchFamily="34"/>
                <a:cs typeface="Verdana" pitchFamily="34"/>
              </a:rPr>
              <a:t>/dobę</a:t>
            </a:r>
          </a:p>
          <a:p>
            <a:pPr lvl="0">
              <a:lnSpc>
                <a:spcPct val="80000"/>
              </a:lnSpc>
              <a:buFont typeface="Wingdings" pitchFamily="2"/>
              <a:buChar char="q"/>
            </a:pPr>
            <a:r>
              <a:rPr lang="pl-PL">
                <a:latin typeface="Verdana" pitchFamily="34"/>
                <a:ea typeface="Verdana" pitchFamily="34"/>
                <a:cs typeface="Verdana" pitchFamily="34"/>
              </a:rPr>
              <a:t>Od  VI 2013 do IV 2014 prowadzona modernizacja ujęcia</a:t>
            </a:r>
          </a:p>
          <a:p>
            <a:pPr lvl="0">
              <a:lnSpc>
                <a:spcPct val="80000"/>
              </a:lnSpc>
              <a:buFont typeface="Wingdings" pitchFamily="2"/>
              <a:buChar char="q"/>
            </a:pPr>
            <a:r>
              <a:rPr lang="pl-PL">
                <a:latin typeface="Verdana" pitchFamily="34"/>
                <a:ea typeface="Verdana" pitchFamily="34"/>
                <a:cs typeface="Verdana" pitchFamily="34"/>
              </a:rPr>
              <a:t>Obecnie podawana do sieci woda surowa bez uzdatniania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pl-PL">
                <a:latin typeface="Verdana" pitchFamily="34"/>
                <a:ea typeface="Verdana" pitchFamily="34"/>
                <a:cs typeface="Verdana" pitchFamily="34"/>
              </a:rPr>
              <a:t>Ponadnormatywna zawartość żelaza i manganu nadaje wodzie specyficzny zapach, posmak, powoduje brudzenie armatury i pranej odzieży.</a:t>
            </a:r>
            <a:endParaRPr lang="pl-PL" sz="2400">
              <a:latin typeface="Times New Roman" pitchFamily="18"/>
              <a:ea typeface="Verdana" pitchFamily="34"/>
              <a:cs typeface="Times New Roman" pitchFamily="18"/>
            </a:endParaRPr>
          </a:p>
          <a:p>
            <a:pPr lvl="0"/>
            <a:endParaRPr lang="pl-PL"/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535402" y="698976"/>
            <a:ext cx="9075401" cy="1013804"/>
          </a:xfrm>
        </p:spPr>
        <p:txBody>
          <a:bodyPr anchorCtr="1"/>
          <a:lstStyle/>
          <a:p>
            <a:pPr lvl="0" algn="ctr"/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>Bezpieczeństwo zdrowotne wody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581192" y="2175842"/>
            <a:ext cx="11029611" cy="3961482"/>
          </a:xfrm>
        </p:spPr>
        <p:txBody>
          <a:bodyPr anchor="b"/>
          <a:lstStyle/>
          <a:p>
            <a:pPr marL="0" lvl="0" indent="0">
              <a:lnSpc>
                <a:spcPct val="80000"/>
              </a:lnSpc>
              <a:buNone/>
            </a:pPr>
            <a:r>
              <a:rPr lang="pl-PL" b="1"/>
              <a:t>Warunkowa przydatność wody do spożycia - Wodociąg  Wejherowo od 18.06.2013 do 31.03.2014r</a:t>
            </a:r>
            <a:r>
              <a:rPr lang="pl-PL" sz="1400" b="1" u="sng">
                <a:latin typeface="Verdana" pitchFamily="34"/>
                <a:ea typeface="Verdana" pitchFamily="34"/>
                <a:cs typeface="Verdana" pitchFamily="34"/>
              </a:rPr>
              <a:t>.</a:t>
            </a:r>
          </a:p>
          <a:p>
            <a:pPr lvl="0">
              <a:buFont typeface="Wingdings" pitchFamily="2"/>
              <a:buChar char="q"/>
            </a:pPr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przy zachowaniu maksymalnych  wartości parametrów:</a:t>
            </a:r>
          </a:p>
          <a:p>
            <a:pPr marL="0" lvl="0" indent="0">
              <a:buNone/>
            </a:pPr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     mętność</a:t>
            </a:r>
            <a:r>
              <a:rPr lang="pl-PL" sz="1400" b="1">
                <a:latin typeface="Verdana" pitchFamily="34"/>
                <a:ea typeface="Verdana" pitchFamily="34"/>
                <a:cs typeface="Verdana" pitchFamily="34"/>
              </a:rPr>
              <a:t> – 5,0 NTU</a:t>
            </a:r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 (norma 1NTU)</a:t>
            </a:r>
          </a:p>
          <a:p>
            <a:pPr marL="0" lvl="0" indent="0">
              <a:buNone/>
            </a:pPr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     żelazo</a:t>
            </a:r>
            <a:r>
              <a:rPr lang="pl-PL" sz="1400" b="1">
                <a:latin typeface="Verdana" pitchFamily="34"/>
                <a:ea typeface="Verdana" pitchFamily="34"/>
                <a:cs typeface="Verdana" pitchFamily="34"/>
              </a:rPr>
              <a:t> – 800 µg/l (</a:t>
            </a:r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norma</a:t>
            </a:r>
            <a:r>
              <a:rPr lang="pl-PL" sz="1400" b="1">
                <a:latin typeface="Verdana" pitchFamily="34"/>
                <a:ea typeface="Verdana" pitchFamily="34"/>
                <a:cs typeface="Verdana" pitchFamily="34"/>
              </a:rPr>
              <a:t> </a:t>
            </a:r>
            <a:r>
              <a:rPr lang="pl-PL" sz="1400" i="1"/>
              <a:t>200 µg/l)</a:t>
            </a:r>
            <a:endParaRPr lang="pl-PL" sz="1400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>
              <a:buNone/>
            </a:pPr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     mangan</a:t>
            </a:r>
            <a:r>
              <a:rPr lang="pl-PL" sz="1400" b="1">
                <a:latin typeface="Verdana" pitchFamily="34"/>
                <a:ea typeface="Verdana" pitchFamily="34"/>
                <a:cs typeface="Verdana" pitchFamily="34"/>
              </a:rPr>
              <a:t> – 150 µg/l </a:t>
            </a:r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(norma </a:t>
            </a:r>
            <a:r>
              <a:rPr lang="pl-PL" sz="1400" i="1"/>
              <a:t>50 µg/l)</a:t>
            </a:r>
            <a:r>
              <a:rPr lang="pl-PL" sz="1400" b="1">
                <a:latin typeface="Verdana" pitchFamily="34"/>
                <a:ea typeface="Verdana" pitchFamily="34"/>
                <a:cs typeface="Verdana" pitchFamily="34"/>
              </a:rPr>
              <a:t> </a:t>
            </a:r>
          </a:p>
          <a:p>
            <a:pPr marL="0" lvl="0" indent="0">
              <a:buNone/>
            </a:pPr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W 2013 r. jakość fizykochemiczna  wody nie przekraczała </a:t>
            </a:r>
            <a:r>
              <a:rPr lang="pl-PL" sz="1400" b="1" i="1">
                <a:latin typeface="Verdana" pitchFamily="34"/>
                <a:ea typeface="Verdana" pitchFamily="34"/>
                <a:cs typeface="Verdana" pitchFamily="34"/>
              </a:rPr>
              <a:t> </a:t>
            </a:r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dopuszczonych w orzeczeniu wartości. </a:t>
            </a:r>
          </a:p>
          <a:p>
            <a:pPr marL="0" lvl="0" indent="0">
              <a:buNone/>
            </a:pPr>
            <a:r>
              <a:rPr lang="pl-PL" sz="1400" b="1">
                <a:latin typeface="Verdana" pitchFamily="34"/>
                <a:ea typeface="Verdana" pitchFamily="34"/>
                <a:cs typeface="Verdana" pitchFamily="34"/>
              </a:rPr>
              <a:t>Na czas przyznanej warunkowej przydatności zobowiązano PEWIK Gdynia Sp. z o. o. do:</a:t>
            </a:r>
          </a:p>
          <a:p>
            <a:pPr lvl="0">
              <a:buFont typeface="Wingdings" pitchFamily="2"/>
              <a:buChar char="q"/>
            </a:pPr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Zwiększenia częstotliwości wykonywania badań wody pod względem przekroczonych parametrów</a:t>
            </a:r>
          </a:p>
          <a:p>
            <a:pPr lvl="0">
              <a:buFont typeface="Wingdings" pitchFamily="2"/>
              <a:buChar char="q"/>
            </a:pPr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Poinformowania konsumentów wody o możliwości pogorszenia jakości wody i o potencjalnym ryzyku z tym związanym,</a:t>
            </a:r>
          </a:p>
          <a:p>
            <a:pPr lvl="0">
              <a:buFont typeface="Wingdings" pitchFamily="2"/>
              <a:buChar char="q"/>
            </a:pPr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Systematycznego  płukania sieć wodociągowej, w celu zapobiegania odkładania się związków żelaza i manganu.</a:t>
            </a: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>Bezpieczeństwo zdrowotne wody</a:t>
            </a:r>
            <a:endParaRPr lang="pl-PL"/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1086023" y="2180496"/>
            <a:ext cx="10524771" cy="3678302"/>
          </a:xfrm>
        </p:spPr>
        <p:txBody>
          <a:bodyPr/>
          <a:lstStyle/>
          <a:p>
            <a:pPr marL="0" lvl="0" indent="0" algn="just">
              <a:buNone/>
            </a:pPr>
            <a:r>
              <a:rPr lang="pl-PL" b="1">
                <a:latin typeface="Verdana" pitchFamily="34"/>
                <a:ea typeface="Verdana" pitchFamily="34"/>
                <a:cs typeface="Verdana" pitchFamily="34"/>
              </a:rPr>
              <a:t>Doraźne działania podejmowane przez PEWIK w celu poprawy jakości wody</a:t>
            </a:r>
          </a:p>
          <a:p>
            <a:pPr marL="0" lvl="0" indent="0" algn="just">
              <a:buNone/>
            </a:pPr>
            <a:endParaRPr lang="pl-PL" b="1">
              <a:latin typeface="Verdana" pitchFamily="34"/>
              <a:ea typeface="Verdana" pitchFamily="34"/>
              <a:cs typeface="Verdana" pitchFamily="34"/>
            </a:endParaRPr>
          </a:p>
          <a:p>
            <a:pPr lvl="0" algn="just">
              <a:buFont typeface="Wingdings" pitchFamily="2"/>
              <a:buChar char="q"/>
            </a:pPr>
            <a:r>
              <a:rPr lang="pl-PL">
                <a:latin typeface="Verdana" pitchFamily="34"/>
                <a:ea typeface="Verdana" pitchFamily="34"/>
                <a:cs typeface="Verdana" pitchFamily="34"/>
              </a:rPr>
              <a:t>zmiana kierunku obiegu wody w sieci wodociągowej </a:t>
            </a:r>
          </a:p>
          <a:p>
            <a:pPr lvl="0" algn="just">
              <a:buFont typeface="Wingdings" pitchFamily="2"/>
              <a:buChar char="q"/>
            </a:pPr>
            <a:r>
              <a:rPr lang="pl-PL">
                <a:latin typeface="Verdana" pitchFamily="34"/>
                <a:ea typeface="Verdana" pitchFamily="34"/>
                <a:cs typeface="Verdana" pitchFamily="34"/>
              </a:rPr>
              <a:t>sterowanie pracą studni głębinowych zaopatrujących ujęcie Cedron</a:t>
            </a:r>
          </a:p>
          <a:p>
            <a:pPr lvl="0" algn="just">
              <a:buFont typeface="Wingdings" pitchFamily="2"/>
              <a:buChar char="q"/>
            </a:pPr>
            <a:r>
              <a:rPr lang="pl-PL">
                <a:latin typeface="Verdana" pitchFamily="34"/>
                <a:ea typeface="Verdana" pitchFamily="34"/>
                <a:cs typeface="Verdana" pitchFamily="34"/>
              </a:rPr>
              <a:t>uruchomienie dodatkowej magistrali  DN 600</a:t>
            </a:r>
          </a:p>
          <a:p>
            <a:pPr lvl="0" algn="just">
              <a:buFont typeface="Wingdings" pitchFamily="2"/>
              <a:buChar char="q"/>
            </a:pPr>
            <a:r>
              <a:rPr lang="pl-PL">
                <a:latin typeface="Verdana" pitchFamily="34"/>
                <a:ea typeface="Verdana" pitchFamily="34"/>
                <a:cs typeface="Verdana" pitchFamily="34"/>
              </a:rPr>
              <a:t>płukanie przewodów wodociągowych każdorazowo po zgłoszeniu telefonicznym do dyspozytora PEWIK Gdynia</a:t>
            </a:r>
          </a:p>
          <a:p>
            <a:pPr lvl="0" algn="just">
              <a:buFont typeface="Wingdings" pitchFamily="2"/>
              <a:buChar char="q"/>
            </a:pPr>
            <a:r>
              <a:rPr lang="pl-PL">
                <a:latin typeface="Verdana" pitchFamily="34"/>
                <a:ea typeface="Verdana" pitchFamily="34"/>
                <a:cs typeface="Verdana" pitchFamily="34"/>
              </a:rPr>
              <a:t>dodatkowe badania wody z uwzględnieniem dni wolnych od pracy oraz u osób skarżących się</a:t>
            </a: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535402" y="698976"/>
            <a:ext cx="7231989" cy="1013804"/>
          </a:xfrm>
        </p:spPr>
        <p:txBody>
          <a:bodyPr/>
          <a:lstStyle/>
          <a:p>
            <a:pPr lvl="0"/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>Bezpieczeństwo zdrowotne wody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1086023" y="1988838"/>
            <a:ext cx="10524771" cy="4464493"/>
          </a:xfrm>
        </p:spPr>
        <p:txBody>
          <a:bodyPr/>
          <a:lstStyle/>
          <a:p>
            <a:pPr marL="0" lvl="0" indent="0" algn="ctr">
              <a:lnSpc>
                <a:spcPct val="80000"/>
              </a:lnSpc>
              <a:buNone/>
            </a:pPr>
            <a:r>
              <a:rPr lang="pl-PL" sz="2800" b="1"/>
              <a:t>Baseny</a:t>
            </a:r>
          </a:p>
          <a:p>
            <a:pPr lvl="0" algn="ctr">
              <a:lnSpc>
                <a:spcPct val="80000"/>
              </a:lnSpc>
              <a:buFont typeface="Wingdings" pitchFamily="2"/>
              <a:buChar char="q"/>
            </a:pPr>
            <a:endParaRPr lang="pl-PL" sz="1600" b="1"/>
          </a:p>
          <a:p>
            <a:pPr lvl="0" algn="just">
              <a:buFont typeface="Wingdings" pitchFamily="2"/>
              <a:buChar char="q"/>
            </a:pPr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Basen przy Zespole Szkół nr 3 ul. Nanicka</a:t>
            </a:r>
            <a:r>
              <a:rPr lang="pl-PL" sz="1600">
                <a:ea typeface="Verdana" pitchFamily="34"/>
                <a:cs typeface="Verdana" pitchFamily="34"/>
              </a:rPr>
              <a:t> : </a:t>
            </a:r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stan sanitarno - higieniczny obiektu właściwy, jakość wody odpowiada wymaganiom sanitarnym.</a:t>
            </a:r>
            <a:endParaRPr lang="pl-PL" sz="1600" b="1">
              <a:latin typeface="Verdana" pitchFamily="34"/>
              <a:ea typeface="Verdana" pitchFamily="34"/>
              <a:cs typeface="Verdana" pitchFamily="34"/>
            </a:endParaRPr>
          </a:p>
          <a:p>
            <a:pPr lvl="0" algn="just">
              <a:buFont typeface="Wingdings" pitchFamily="2"/>
              <a:buChar char="q"/>
            </a:pPr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Od IX 2013r. ograniczenie ilości urzędowych badań wody w basenach na podległym terenie.</a:t>
            </a:r>
          </a:p>
          <a:p>
            <a:pPr lvl="0" algn="just">
              <a:buFont typeface="Wingdings" pitchFamily="2"/>
              <a:buChar char="q"/>
            </a:pPr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Zobowiązanie właścicieli basenów do prowadzenia kontroli wewnętrznej jakości wody                       (raz w kwartale).</a:t>
            </a:r>
          </a:p>
          <a:p>
            <a:pPr lvl="0" algn="just">
              <a:buFont typeface="Wingdings" pitchFamily="2"/>
              <a:buChar char="q"/>
            </a:pPr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Jakość wody bada się w zakresie bakteriologicznych oraz stężenia chloru wolnego i związanego          w wodzie.</a:t>
            </a:r>
          </a:p>
          <a:p>
            <a:pPr lvl="0" algn="just">
              <a:buFont typeface="Wingdings" pitchFamily="2"/>
              <a:buChar char="q"/>
            </a:pPr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Wojewódzki wykaz basenów prowadzących badania jakości wody dostępny w Internecie.</a:t>
            </a:r>
          </a:p>
          <a:p>
            <a:pPr lvl="0"/>
            <a:endParaRPr lang="pl-PL"/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063928" y="702158"/>
            <a:ext cx="9648693" cy="1013804"/>
          </a:xfrm>
        </p:spPr>
        <p:txBody>
          <a:bodyPr anchorCtr="1"/>
          <a:lstStyle/>
          <a:p>
            <a:pPr lvl="0" algn="ctr">
              <a:lnSpc>
                <a:spcPct val="80000"/>
              </a:lnSpc>
            </a:pPr>
            <a:r>
              <a:rPr lang="pl-PL" b="1"/>
              <a:t>Kryteria oceny sanitarnej zakładów pracy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581192" y="2180496"/>
            <a:ext cx="11029611" cy="4200835"/>
          </a:xfrm>
        </p:spPr>
        <p:txBody>
          <a:bodyPr/>
          <a:lstStyle/>
          <a:p>
            <a:pPr marL="0" lvl="0" indent="0" algn="ctr">
              <a:lnSpc>
                <a:spcPct val="80000"/>
              </a:lnSpc>
              <a:buNone/>
            </a:pPr>
            <a:endParaRPr lang="pl-PL" sz="2400" b="1"/>
          </a:p>
          <a:p>
            <a:pPr marL="450854" lvl="0" indent="-304796"/>
            <a:r>
              <a:rPr lang="pl-PL" sz="2000">
                <a:latin typeface="Verdana" pitchFamily="34"/>
                <a:ea typeface="Verdana" pitchFamily="34"/>
                <a:cs typeface="Verdana" pitchFamily="34"/>
              </a:rPr>
              <a:t>Ocena stanu higieniczno-sanitarnego pomieszczeń pracy i pomieszczeń higieniczno-socjalnych;</a:t>
            </a:r>
          </a:p>
          <a:p>
            <a:pPr marL="450854" lvl="0" indent="-304796"/>
            <a:r>
              <a:rPr lang="pl-PL" sz="2000">
                <a:latin typeface="Verdana" pitchFamily="34"/>
                <a:ea typeface="Verdana" pitchFamily="34"/>
                <a:cs typeface="Verdana" pitchFamily="34"/>
              </a:rPr>
              <a:t>Wykonanie oceny ryzyka zawodowego na stanowiskach pracy, w tym ocena ryzyka narażenia na hałas, czynniki biologiczne i czynniki chemiczne;</a:t>
            </a:r>
          </a:p>
          <a:p>
            <a:pPr marL="450854" lvl="0" indent="-304796"/>
            <a:r>
              <a:rPr lang="pl-PL" sz="2000">
                <a:latin typeface="Verdana" pitchFamily="34"/>
                <a:ea typeface="Verdana" pitchFamily="34"/>
                <a:cs typeface="Verdana" pitchFamily="34"/>
              </a:rPr>
              <a:t>Wykonanie badań i pomiarów czynników szkodliwych występujących w środowisku pracy;</a:t>
            </a:r>
          </a:p>
          <a:p>
            <a:pPr marL="450854" lvl="0" indent="-304796"/>
            <a:r>
              <a:rPr lang="pl-PL" sz="2000">
                <a:latin typeface="Verdana" pitchFamily="34"/>
                <a:ea typeface="Verdana" pitchFamily="34"/>
                <a:cs typeface="Verdana" pitchFamily="34"/>
              </a:rPr>
              <a:t>Wykonywanie badań profilaktycznych pracowników, organizacja pomocy przedmedycznej;</a:t>
            </a:r>
          </a:p>
          <a:p>
            <a:pPr marL="450854" lvl="0" indent="-304796"/>
            <a:r>
              <a:rPr lang="pl-PL" sz="2000">
                <a:latin typeface="Verdana" pitchFamily="34"/>
                <a:ea typeface="Verdana" pitchFamily="34"/>
                <a:cs typeface="Verdana" pitchFamily="34"/>
              </a:rPr>
              <a:t>Ocena stosowanych procedur, instrukcji dot. bezpiecznego i higienicznego wykonywania pracy</a:t>
            </a:r>
            <a:endParaRPr lang="pl-PL" sz="2000"/>
          </a:p>
          <a:p>
            <a:pPr lvl="0"/>
            <a:endParaRPr lang="pl-PL"/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19338" y="235915"/>
            <a:ext cx="1944590" cy="182775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351580" y="702158"/>
            <a:ext cx="8064898" cy="1013804"/>
          </a:xfrm>
        </p:spPr>
        <p:txBody>
          <a:bodyPr anchorCtr="1"/>
          <a:lstStyle/>
          <a:p>
            <a:pPr lvl="0" algn="ctr"/>
            <a:r>
              <a:rPr lang="pl-PL" b="1" i="1"/>
              <a:t>Ocena higienicznych warunków pracy </a:t>
            </a:r>
            <a:endParaRPr lang="pl-PL" b="1"/>
          </a:p>
        </p:txBody>
      </p:sp>
      <p:pic>
        <p:nvPicPr>
          <p:cNvPr id="3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19338" y="235915"/>
            <a:ext cx="1944590" cy="1827757"/>
          </a:xfrm>
          <a:prstGeom prst="rect">
            <a:avLst/>
          </a:prstGeom>
          <a:noFill/>
          <a:ln cap="flat">
            <a:noFill/>
          </a:ln>
        </p:spPr>
      </p:pic>
      <p:graphicFrame>
        <p:nvGraphicFramePr>
          <p:cNvPr id="4" name="Wykres 6"/>
          <p:cNvGraphicFramePr/>
          <p:nvPr/>
        </p:nvGraphicFramePr>
        <p:xfrm>
          <a:off x="623392" y="2276874"/>
          <a:ext cx="11017221" cy="42484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351580" y="702158"/>
            <a:ext cx="8064898" cy="1013804"/>
          </a:xfrm>
        </p:spPr>
        <p:txBody>
          <a:bodyPr anchorCtr="1"/>
          <a:lstStyle/>
          <a:p>
            <a:pPr lvl="0" algn="ctr"/>
            <a:r>
              <a:rPr lang="pl-PL" b="1" i="1"/>
              <a:t>Ocena higienicznych warunków pracy </a:t>
            </a:r>
            <a:endParaRPr lang="pl-PL" b="1"/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415637" y="2348883"/>
            <a:ext cx="11375276" cy="4065772"/>
          </a:xfrm>
        </p:spPr>
        <p:txBody>
          <a:bodyPr anchorCtr="1"/>
          <a:lstStyle/>
          <a:p>
            <a:pPr marL="0" lvl="0" indent="0" algn="ctr">
              <a:lnSpc>
                <a:spcPct val="80000"/>
              </a:lnSpc>
              <a:buNone/>
            </a:pPr>
            <a:r>
              <a:rPr lang="pl-PL" sz="2800" b="1" dirty="0"/>
              <a:t>Stan sanitarno-higieniczny zakładów pracy w Wejherowie</a:t>
            </a:r>
          </a:p>
          <a:p>
            <a:pPr marL="0" lvl="0" indent="0" algn="ctr">
              <a:lnSpc>
                <a:spcPct val="80000"/>
              </a:lnSpc>
              <a:buNone/>
            </a:pPr>
            <a:endParaRPr lang="pl-PL" sz="2000" b="1" dirty="0"/>
          </a:p>
          <a:p>
            <a:pPr marL="0" lvl="0" indent="0" algn="ctr">
              <a:lnSpc>
                <a:spcPct val="80000"/>
              </a:lnSpc>
              <a:buNone/>
            </a:pPr>
            <a:endParaRPr lang="pl-PL" sz="2000" b="1" dirty="0"/>
          </a:p>
          <a:p>
            <a:pPr marL="0" lvl="0" indent="0" algn="ctr">
              <a:lnSpc>
                <a:spcPct val="80000"/>
              </a:lnSpc>
              <a:buNone/>
            </a:pPr>
            <a:r>
              <a:rPr lang="pl-PL" sz="2000" dirty="0">
                <a:latin typeface="Verdana" pitchFamily="34"/>
                <a:ea typeface="Verdana" pitchFamily="34"/>
                <a:cs typeface="Verdana" pitchFamily="34"/>
              </a:rPr>
              <a:t>W roku 2013 przeprowadzono 69 kontroli w zakładach pracy na terenie Wejherowa.</a:t>
            </a:r>
          </a:p>
          <a:p>
            <a:pPr marL="0" lvl="0" indent="0" algn="ctr">
              <a:lnSpc>
                <a:spcPct val="80000"/>
              </a:lnSpc>
              <a:buNone/>
            </a:pPr>
            <a:r>
              <a:rPr lang="pl-PL" sz="2000" b="1" dirty="0">
                <a:latin typeface="Verdana" pitchFamily="34"/>
                <a:ea typeface="Verdana" pitchFamily="34"/>
                <a:cs typeface="Verdana" pitchFamily="34"/>
              </a:rPr>
              <a:t>Nieprawidłowości stwierdzono w 54% skontrolowanych zakładów</a:t>
            </a:r>
            <a:r>
              <a:rPr lang="pl-PL" sz="2000" b="1" dirty="0" smtClean="0">
                <a:latin typeface="Verdana" pitchFamily="34"/>
                <a:ea typeface="Verdana" pitchFamily="34"/>
                <a:cs typeface="Verdana" pitchFamily="34"/>
              </a:rPr>
              <a:t>.</a:t>
            </a:r>
          </a:p>
          <a:p>
            <a:pPr marL="0" lvl="0" indent="0" algn="ctr">
              <a:lnSpc>
                <a:spcPct val="80000"/>
              </a:lnSpc>
              <a:buNone/>
            </a:pPr>
            <a:endParaRPr lang="pl-PL" sz="2000" b="1" dirty="0" smtClean="0">
              <a:latin typeface="Verdana" pitchFamily="34"/>
            </a:endParaRPr>
          </a:p>
          <a:p>
            <a:pPr marL="0" lvl="0" indent="0">
              <a:lnSpc>
                <a:spcPct val="80000"/>
              </a:lnSpc>
              <a:buNone/>
            </a:pPr>
            <a:r>
              <a:rPr lang="pl-PL" sz="2000" b="1" dirty="0" smtClean="0">
                <a:latin typeface="Verdana" pitchFamily="34"/>
              </a:rPr>
              <a:t>Liczba pracowników pracujących w przekroczeniach normatywów:</a:t>
            </a:r>
          </a:p>
          <a:p>
            <a:pPr marL="324000" lvl="1" indent="0">
              <a:lnSpc>
                <a:spcPct val="80000"/>
              </a:lnSpc>
            </a:pPr>
            <a:r>
              <a:rPr lang="pl-PL" dirty="0" smtClean="0">
                <a:latin typeface="Verdana" pitchFamily="34"/>
              </a:rPr>
              <a:t>pył – 9 pracowników</a:t>
            </a:r>
          </a:p>
          <a:p>
            <a:pPr marL="324000" lvl="1" indent="0">
              <a:lnSpc>
                <a:spcPct val="80000"/>
              </a:lnSpc>
            </a:pPr>
            <a:r>
              <a:rPr lang="pl-PL" dirty="0" smtClean="0">
                <a:latin typeface="Verdana" pitchFamily="34"/>
              </a:rPr>
              <a:t>hałas – 62 pracowników</a:t>
            </a:r>
          </a:p>
          <a:p>
            <a:pPr marL="324000" lvl="1" indent="0">
              <a:lnSpc>
                <a:spcPct val="80000"/>
              </a:lnSpc>
            </a:pPr>
            <a:r>
              <a:rPr lang="pl-PL" dirty="0" smtClean="0">
                <a:latin typeface="Verdana" pitchFamily="34"/>
              </a:rPr>
              <a:t>wibracje – 2 pracowników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pl-PL" dirty="0" smtClean="0"/>
              <a:t>Pracownicy pracujący w przekroczeniach stosują ochrony osobiste (maseczki p/pyłowe, ochronniki słuchu, rękawice).</a:t>
            </a:r>
            <a:endParaRPr lang="pl-PL" dirty="0"/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19338" y="235915"/>
            <a:ext cx="1944590" cy="182775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351580" y="702158"/>
            <a:ext cx="8064898" cy="1013804"/>
          </a:xfrm>
        </p:spPr>
        <p:txBody>
          <a:bodyPr anchorCtr="1"/>
          <a:lstStyle/>
          <a:p>
            <a:pPr lvl="0" algn="ctr"/>
            <a:r>
              <a:rPr lang="pl-PL" b="1" i="1"/>
              <a:t>Ocena higienicznych warunków pracy </a:t>
            </a:r>
            <a:endParaRPr lang="pl-PL" b="1"/>
          </a:p>
        </p:txBody>
      </p:sp>
      <p:pic>
        <p:nvPicPr>
          <p:cNvPr id="3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19338" y="235915"/>
            <a:ext cx="1944590" cy="1827757"/>
          </a:xfrm>
          <a:prstGeom prst="rect">
            <a:avLst/>
          </a:prstGeom>
          <a:noFill/>
          <a:ln cap="flat">
            <a:noFill/>
          </a:ln>
        </p:spPr>
      </p:pic>
      <p:graphicFrame>
        <p:nvGraphicFramePr>
          <p:cNvPr id="4" name="Symbol zastępczy zawartości 6"/>
          <p:cNvGraphicFramePr>
            <a:graphicFrameLocks noGrp="1"/>
          </p:cNvGraphicFramePr>
          <p:nvPr>
            <p:ph idx="1"/>
          </p:nvPr>
        </p:nvGraphicFramePr>
        <p:xfrm>
          <a:off x="581028" y="2181228"/>
          <a:ext cx="11029950" cy="36782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495598" y="-506897"/>
            <a:ext cx="8064898" cy="1013804"/>
          </a:xfrm>
        </p:spPr>
        <p:txBody>
          <a:bodyPr anchorCtr="1"/>
          <a:lstStyle/>
          <a:p>
            <a:pPr lvl="0" algn="ctr"/>
            <a:r>
              <a:rPr lang="pl-PL" sz="2600" b="1" i="1"/>
              <a:t>Stwierdzanie chorób zawodowych</a:t>
            </a:r>
            <a:endParaRPr lang="pl-PL" sz="2600" b="1"/>
          </a:p>
        </p:txBody>
      </p:sp>
      <p:pic>
        <p:nvPicPr>
          <p:cNvPr id="3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19338" y="235915"/>
            <a:ext cx="1944590" cy="1827757"/>
          </a:xfrm>
          <a:prstGeom prst="rect">
            <a:avLst/>
          </a:prstGeom>
          <a:noFill/>
          <a:ln cap="flat">
            <a:noFill/>
          </a:ln>
        </p:spPr>
      </p:pic>
      <p:graphicFrame>
        <p:nvGraphicFramePr>
          <p:cNvPr id="4" name="Wykres 5"/>
          <p:cNvGraphicFramePr/>
          <p:nvPr/>
        </p:nvGraphicFramePr>
        <p:xfrm>
          <a:off x="695401" y="2564901"/>
          <a:ext cx="11161239" cy="37685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ytuł 1"/>
          <p:cNvSpPr txBox="1"/>
          <p:nvPr/>
        </p:nvSpPr>
        <p:spPr>
          <a:xfrm>
            <a:off x="2567607" y="708714"/>
            <a:ext cx="8064898" cy="10138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l-PL" sz="2600" b="1" i="1" u="none" strike="noStrike" kern="1200" cap="all" spc="0" baseline="0">
                <a:solidFill>
                  <a:srgbClr val="FFFFFF"/>
                </a:solidFill>
                <a:uFillTx/>
                <a:latin typeface="Gill Sans MT"/>
                <a:ea typeface=""/>
                <a:cs typeface=""/>
              </a:rPr>
              <a:t>Stwierdzanie chorób zawodowych</a:t>
            </a:r>
            <a:endParaRPr lang="pl-PL" sz="2600" b="1" i="0" u="none" strike="noStrike" kern="1200" cap="all" spc="0" baseline="0">
              <a:solidFill>
                <a:srgbClr val="FFFFFF"/>
              </a:solidFill>
              <a:uFillTx/>
              <a:latin typeface="Gill Sans MT"/>
              <a:ea typeface=""/>
              <a:cs typeface=""/>
            </a:endParaRPr>
          </a:p>
        </p:txBody>
      </p:sp>
      <p:sp>
        <p:nvSpPr>
          <p:cNvPr id="6" name="pole tekstowe 11"/>
          <p:cNvSpPr txBox="1"/>
          <p:nvPr/>
        </p:nvSpPr>
        <p:spPr>
          <a:xfrm>
            <a:off x="695401" y="2101528"/>
            <a:ext cx="11089230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l-PL" sz="1800" b="1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  <a:ea typeface=""/>
                <a:cs typeface=""/>
              </a:rPr>
              <a:t>Liczba stwierdzonych chorób zawodowych, uwzględniających czynnik wywołujący w okresie ostatnich 10-ciu lat</a:t>
            </a:r>
            <a:endParaRPr lang="pl-PL" sz="18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535402" y="698976"/>
            <a:ext cx="7231989" cy="1013804"/>
          </a:xfrm>
        </p:spPr>
        <p:txBody>
          <a:bodyPr anchorCtr="1"/>
          <a:lstStyle/>
          <a:p>
            <a:pPr lvl="0" algn="ctr"/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/>
            </a:r>
            <a:br>
              <a:rPr lang="pl-PL" b="1" cap="none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>Bezpieczeństwo żywności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581192" y="1988838"/>
            <a:ext cx="11403546" cy="4464493"/>
          </a:xfrm>
        </p:spPr>
        <p:txBody>
          <a:bodyPr/>
          <a:lstStyle/>
          <a:p>
            <a:pPr marL="0" lvl="0" indent="0" algn="ctr">
              <a:lnSpc>
                <a:spcPct val="80000"/>
              </a:lnSpc>
              <a:buNone/>
            </a:pPr>
            <a:r>
              <a:rPr lang="pl-PL" sz="2800" b="1"/>
              <a:t>Przedmiotem nadzoru nad bezpieczeństwem żywności jest:</a:t>
            </a:r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450854" lvl="0" indent="-304796" defTabSz="622304">
              <a:lnSpc>
                <a:spcPct val="80000"/>
              </a:lnSpc>
            </a:pP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produkcja żywności, w tym produkcja pierwotna środków spożywczych (z wyłączeniem żywności pochodzenia zwierzęcego),</a:t>
            </a:r>
          </a:p>
          <a:p>
            <a:pPr marL="450854" lvl="0" indent="-304796">
              <a:lnSpc>
                <a:spcPct val="80000"/>
              </a:lnSpc>
            </a:pP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transport i magazynowanie żywności,</a:t>
            </a:r>
          </a:p>
          <a:p>
            <a:pPr marL="450854" lvl="0" indent="-304796">
              <a:lnSpc>
                <a:spcPct val="80000"/>
              </a:lnSpc>
            </a:pP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wprowadzanie żywności do obrotu handlowego,</a:t>
            </a:r>
          </a:p>
          <a:p>
            <a:pPr marL="450854" lvl="0" indent="-304796">
              <a:lnSpc>
                <a:spcPct val="80000"/>
              </a:lnSpc>
            </a:pPr>
            <a:r>
              <a:rPr lang="pl-PL" sz="2400">
                <a:latin typeface="Verdana" pitchFamily="34"/>
                <a:ea typeface="Verdana" pitchFamily="34"/>
                <a:cs typeface="Verdana" pitchFamily="34"/>
              </a:rPr>
              <a:t>żywienie zbiorowe, w tym dystrybucja żywności w systemie cateringowym.</a:t>
            </a:r>
            <a:endParaRPr lang="pl-PL" sz="2400">
              <a:latin typeface="Times New Roman" pitchFamily="18"/>
              <a:ea typeface="Verdana" pitchFamily="34"/>
              <a:cs typeface="Times New Roman" pitchFamily="18"/>
            </a:endParaRP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535402" y="698976"/>
            <a:ext cx="7231989" cy="1013804"/>
          </a:xfrm>
        </p:spPr>
        <p:txBody>
          <a:bodyPr anchorCtr="1"/>
          <a:lstStyle/>
          <a:p>
            <a:pPr lvl="0" algn="ctr"/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/>
            </a:r>
            <a:br>
              <a:rPr lang="pl-PL" b="1" cap="none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>Bezpieczeństwo żywności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581192" y="1988838"/>
            <a:ext cx="11403546" cy="4464493"/>
          </a:xfrm>
        </p:spPr>
        <p:txBody>
          <a:bodyPr/>
          <a:lstStyle/>
          <a:p>
            <a:pPr marL="0" lvl="0" indent="0" algn="ctr">
              <a:lnSpc>
                <a:spcPct val="80000"/>
              </a:lnSpc>
              <a:buNone/>
            </a:pPr>
            <a:r>
              <a:rPr lang="pl-PL" sz="2400" b="1"/>
              <a:t>Kryteria oceny sanitarnej obiektów żywności i żywienia</a:t>
            </a:r>
          </a:p>
          <a:p>
            <a:pPr marL="0" lvl="0" indent="0" algn="ctr">
              <a:lnSpc>
                <a:spcPct val="80000"/>
              </a:lnSpc>
              <a:buNone/>
            </a:pPr>
            <a:endParaRPr lang="pl-PL" b="1"/>
          </a:p>
          <a:p>
            <a:pPr marL="450854" lvl="0" indent="-304796"/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stan higieniczno-sanitarny pomieszczeń, wyposażenia, sprzętu oraz otoczenia zakładu,</a:t>
            </a:r>
          </a:p>
          <a:p>
            <a:pPr marL="450854" lvl="0" indent="-304796"/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jakość i identyfikowalność surowców wykorzystywanych do produkcji,</a:t>
            </a:r>
          </a:p>
          <a:p>
            <a:pPr marL="450854" lvl="0" indent="-304796"/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jakość wody stosowanej do przygotowywania żywności,</a:t>
            </a:r>
          </a:p>
          <a:p>
            <a:pPr marL="450854" lvl="0" indent="-304796"/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stan zdrowia personelu pracującego w kontakcie z żywnością,</a:t>
            </a:r>
          </a:p>
          <a:p>
            <a:pPr marL="450854" lvl="0" indent="-304796"/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gospodarka odpadami,</a:t>
            </a:r>
          </a:p>
          <a:p>
            <a:pPr marL="450854" lvl="0" indent="-304796"/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stosowanie systemów kontroli wewnętrznej (GHP, GMP, HACCP).</a:t>
            </a:r>
          </a:p>
          <a:p>
            <a:pPr lvl="0">
              <a:buNone/>
            </a:pPr>
            <a:endParaRPr lang="pl-PL"/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535402" y="698976"/>
            <a:ext cx="7231989" cy="1013804"/>
          </a:xfrm>
        </p:spPr>
        <p:txBody>
          <a:bodyPr anchorCtr="1"/>
          <a:lstStyle/>
          <a:p>
            <a:pPr lvl="0" algn="ctr"/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/>
            </a:r>
            <a:br>
              <a:rPr lang="pl-PL" b="1" cap="none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>Bezpieczeństwo żywności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581192" y="1988838"/>
            <a:ext cx="11403546" cy="4464493"/>
          </a:xfrm>
        </p:spPr>
        <p:txBody>
          <a:bodyPr/>
          <a:lstStyle/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r>
              <a:rPr lang="pl-PL" sz="2000" b="1"/>
              <a:t>Stan sanitarno-higieniczny obiektów żywności i żywienia w Wejherowie</a:t>
            </a:r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lvl="0"/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 algn="ctr">
              <a:lnSpc>
                <a:spcPct val="80000"/>
              </a:lnSpc>
              <a:buNone/>
            </a:pPr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W roku 2013 przeprowadzono 398 kontroli w zakładach żywności i żywienia na terenie Wejherowa.</a:t>
            </a:r>
          </a:p>
          <a:p>
            <a:pPr marL="0" lvl="0" indent="0" algn="ctr">
              <a:lnSpc>
                <a:spcPct val="80000"/>
              </a:lnSpc>
              <a:buNone/>
            </a:pPr>
            <a:r>
              <a:rPr lang="pl-PL" sz="1600" b="1">
                <a:latin typeface="Verdana" pitchFamily="34"/>
                <a:ea typeface="Verdana" pitchFamily="34"/>
                <a:cs typeface="Verdana" pitchFamily="34"/>
              </a:rPr>
              <a:t>Nieprawidłowości stwierdzono w 29% skontrolowanych zakładów.</a:t>
            </a:r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>
              <a:latin typeface="Verdana" pitchFamily="34"/>
              <a:ea typeface="Verdana" pitchFamily="34"/>
              <a:cs typeface="Verdana" pitchFamily="34"/>
            </a:endParaRPr>
          </a:p>
          <a:p>
            <a:pPr marL="768352" lvl="0" indent="0">
              <a:lnSpc>
                <a:spcPct val="80000"/>
              </a:lnSpc>
              <a:buNone/>
            </a:pPr>
            <a:endParaRPr lang="pl-PL" sz="1200">
              <a:latin typeface="Verdana" pitchFamily="34"/>
              <a:ea typeface="Verdana" pitchFamily="34"/>
              <a:cs typeface="Verdana" pitchFamily="34"/>
            </a:endParaRPr>
          </a:p>
          <a:p>
            <a:pPr lvl="0" algn="ctr">
              <a:lnSpc>
                <a:spcPct val="80000"/>
              </a:lnSpc>
            </a:pPr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lvl="0" algn="ctr">
              <a:lnSpc>
                <a:spcPct val="80000"/>
              </a:lnSpc>
            </a:pPr>
            <a:endParaRPr lang="pl-PL" sz="14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2800" b="1"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lang="pl-PL" sz="2400">
              <a:latin typeface="Times New Roman" pitchFamily="18"/>
              <a:ea typeface="Verdana" pitchFamily="34"/>
              <a:cs typeface="Times New Roman" pitchFamily="18"/>
            </a:endParaRPr>
          </a:p>
          <a:p>
            <a:pPr lvl="0"/>
            <a:endParaRPr lang="pl-PL"/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535402" y="698976"/>
            <a:ext cx="7231989" cy="1013804"/>
          </a:xfrm>
        </p:spPr>
        <p:txBody>
          <a:bodyPr anchorCtr="1"/>
          <a:lstStyle/>
          <a:p>
            <a:pPr lvl="0" algn="ctr"/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/>
            </a:r>
            <a:br>
              <a:rPr lang="pl-PL" b="1" cap="none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>Bezpieczeństwo żywności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581192" y="1988838"/>
            <a:ext cx="11403546" cy="4464493"/>
          </a:xfrm>
        </p:spPr>
        <p:txBody>
          <a:bodyPr/>
          <a:lstStyle/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r>
              <a:rPr lang="pl-PL" sz="1600" b="1"/>
              <a:t>Stan sanitarno-higieniczny obiektów żywności i żywienia w Wejherowie</a:t>
            </a:r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buNone/>
            </a:pPr>
            <a:endParaRPr lang="pl-PL" sz="1600" b="1"/>
          </a:p>
          <a:p>
            <a:pPr marL="0" lvl="0" indent="0" algn="ctr">
              <a:buNone/>
            </a:pPr>
            <a:endParaRPr lang="pl-PL" sz="1600" b="1"/>
          </a:p>
          <a:p>
            <a:pPr marL="0" lvl="0" indent="0" algn="ctr">
              <a:buNone/>
            </a:pPr>
            <a:r>
              <a:rPr lang="pl-PL" sz="2000" b="1"/>
              <a:t>Stan sanitarno-higieniczny obiektów żywności i żywienia w Wejherowie</a:t>
            </a:r>
          </a:p>
          <a:p>
            <a:pPr marL="0" lvl="0" indent="0" algn="ctr">
              <a:buNone/>
            </a:pPr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>
              <a:buNone/>
            </a:pPr>
            <a:r>
              <a:rPr lang="pl-PL" sz="1400" b="1">
                <a:latin typeface="Verdana" pitchFamily="34"/>
                <a:ea typeface="Verdana" pitchFamily="34"/>
                <a:cs typeface="Verdana" pitchFamily="34"/>
              </a:rPr>
              <a:t>1. Zakłady obrotu żywnością (kioski, sklepy spożywcze, super- i hipermarkety):</a:t>
            </a:r>
          </a:p>
          <a:p>
            <a:pPr marL="0" lvl="0" indent="0">
              <a:buNone/>
            </a:pPr>
            <a:endParaRPr lang="pl-PL" sz="1400" b="1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>
              <a:buNone/>
            </a:pPr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Najczęściej nieprawidłowości stwierdzano w  mniejszych sklepach spożywczych.</a:t>
            </a:r>
          </a:p>
          <a:p>
            <a:pPr marL="0" lvl="0" indent="0">
              <a:buNone/>
            </a:pPr>
            <a:endParaRPr lang="pl-PL" sz="1400">
              <a:latin typeface="Verdana" pitchFamily="34"/>
              <a:ea typeface="Verdana" pitchFamily="34"/>
              <a:cs typeface="Verdana" pitchFamily="34"/>
            </a:endParaRPr>
          </a:p>
          <a:p>
            <a:pPr marL="622304" lvl="0" indent="-304796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sprzedaż przeterminowanych środków spożywczych,</a:t>
            </a:r>
          </a:p>
          <a:p>
            <a:pPr marL="622304" lvl="0" indent="-304796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przechowywanie poza urządzeniem chłodniczym środków spożywczych nietrwałych mikrobiologicznie,</a:t>
            </a:r>
          </a:p>
          <a:p>
            <a:pPr marL="622304" lvl="0" indent="-304796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brak dokumentacji stanu zdrowia personelu pracującego w kontakcie z żywnością,</a:t>
            </a:r>
          </a:p>
          <a:p>
            <a:pPr marL="622304" lvl="0" indent="-304796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brak zapisów z wykonywanych w ramach systemów kontroli wewnętrznej czynności.</a:t>
            </a:r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lvl="0"/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>
              <a:latin typeface="Verdana" pitchFamily="34"/>
              <a:ea typeface="Verdana" pitchFamily="34"/>
              <a:cs typeface="Verdana" pitchFamily="34"/>
            </a:endParaRPr>
          </a:p>
          <a:p>
            <a:pPr marL="768352" lvl="0" indent="0">
              <a:lnSpc>
                <a:spcPct val="80000"/>
              </a:lnSpc>
              <a:buNone/>
            </a:pPr>
            <a:endParaRPr lang="pl-PL" sz="1200">
              <a:latin typeface="Verdana" pitchFamily="34"/>
              <a:ea typeface="Verdana" pitchFamily="34"/>
              <a:cs typeface="Verdana" pitchFamily="34"/>
            </a:endParaRPr>
          </a:p>
          <a:p>
            <a:pPr lvl="0" algn="ctr">
              <a:lnSpc>
                <a:spcPct val="80000"/>
              </a:lnSpc>
            </a:pPr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lvl="0" algn="ctr">
              <a:lnSpc>
                <a:spcPct val="80000"/>
              </a:lnSpc>
            </a:pPr>
            <a:endParaRPr lang="pl-PL" sz="14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2800" b="1"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lang="pl-PL" sz="2400">
              <a:latin typeface="Times New Roman" pitchFamily="18"/>
              <a:ea typeface="Verdana" pitchFamily="34"/>
              <a:cs typeface="Times New Roman" pitchFamily="18"/>
            </a:endParaRPr>
          </a:p>
          <a:p>
            <a:pPr lvl="0"/>
            <a:endParaRPr lang="pl-PL"/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535402" y="698976"/>
            <a:ext cx="7231989" cy="1013804"/>
          </a:xfrm>
        </p:spPr>
        <p:txBody>
          <a:bodyPr anchorCtr="1"/>
          <a:lstStyle/>
          <a:p>
            <a:pPr lvl="0" algn="ctr"/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/>
            </a:r>
            <a:br>
              <a:rPr lang="pl-PL" b="1" cap="none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>Bezpieczeństwo żywności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581192" y="1988838"/>
            <a:ext cx="11403546" cy="4464493"/>
          </a:xfrm>
        </p:spPr>
        <p:txBody>
          <a:bodyPr/>
          <a:lstStyle/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r>
              <a:rPr lang="pl-PL" sz="1600" b="1"/>
              <a:t>Stan sanitarno-higieniczny obiektów żywności i żywienia w Wejherowie</a:t>
            </a:r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buNone/>
            </a:pPr>
            <a:endParaRPr lang="pl-PL" sz="1600" b="1"/>
          </a:p>
          <a:p>
            <a:pPr marL="0" lvl="0" indent="0" algn="ctr">
              <a:buNone/>
            </a:pPr>
            <a:r>
              <a:rPr lang="pl-PL" sz="2000" b="1"/>
              <a:t>Stan sanitarno-higieniczny obiektów żywności i żywienia w Wejherowie</a:t>
            </a:r>
          </a:p>
          <a:p>
            <a:pPr marL="0" lvl="0" indent="0" algn="ctr">
              <a:buNone/>
            </a:pPr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>
              <a:buNone/>
            </a:pPr>
            <a:r>
              <a:rPr lang="pl-PL" sz="1400" b="1">
                <a:latin typeface="Verdana" pitchFamily="34"/>
                <a:ea typeface="Verdana" pitchFamily="34"/>
                <a:cs typeface="Verdana" pitchFamily="34"/>
              </a:rPr>
              <a:t>2. Zakłady produkcji żywności</a:t>
            </a:r>
          </a:p>
          <a:p>
            <a:pPr marL="0" lvl="0" indent="0">
              <a:buNone/>
            </a:pPr>
            <a:endParaRPr lang="pl-PL" sz="1400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 algn="just">
              <a:buNone/>
            </a:pPr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Większość zakładów produkcji żywności w Wejherowie stanowią piekarnie i cukiernie. Spośród innych obiektów wymienić można wytwórnie lodów, automaty do lodów, wytwórnie chrupek kukurydzianych oraz wytwórnię cukierków.</a:t>
            </a:r>
          </a:p>
          <a:p>
            <a:pPr marL="0" lvl="0" indent="0">
              <a:buNone/>
            </a:pPr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W tej grupie obiektów najczęściej stwierdzanymi nieprawidłowościami były:</a:t>
            </a:r>
          </a:p>
          <a:p>
            <a:pPr marL="0" lvl="0" indent="0">
              <a:buNone/>
            </a:pPr>
            <a:endParaRPr lang="pl-PL" sz="1400">
              <a:latin typeface="Verdana" pitchFamily="34"/>
              <a:ea typeface="Verdana" pitchFamily="34"/>
              <a:cs typeface="Verdana" pitchFamily="34"/>
            </a:endParaRPr>
          </a:p>
          <a:p>
            <a:pPr marL="450854" lvl="0" indent="-304796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niewłaściwy stan techniczno-sanitarny (ubytki w ścianach, posadzce, brudne ściany, sufity, zniszczona stolarka drzwiowa).</a:t>
            </a:r>
          </a:p>
          <a:p>
            <a:pPr marL="450854" lvl="0" indent="-304796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wykorzystywanie do produkcji przeterminowanych surowców.</a:t>
            </a:r>
          </a:p>
          <a:p>
            <a:pPr marL="0" lvl="0" indent="0">
              <a:buNone/>
            </a:pPr>
            <a:endParaRPr lang="pl-PL" sz="1600" b="1"/>
          </a:p>
          <a:p>
            <a:pPr lvl="0"/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>
              <a:latin typeface="Verdana" pitchFamily="34"/>
              <a:ea typeface="Verdana" pitchFamily="34"/>
              <a:cs typeface="Verdana" pitchFamily="34"/>
            </a:endParaRPr>
          </a:p>
          <a:p>
            <a:pPr marL="768352" lvl="0" indent="0">
              <a:lnSpc>
                <a:spcPct val="80000"/>
              </a:lnSpc>
              <a:buNone/>
            </a:pPr>
            <a:endParaRPr lang="pl-PL" sz="1200">
              <a:latin typeface="Verdana" pitchFamily="34"/>
              <a:ea typeface="Verdana" pitchFamily="34"/>
              <a:cs typeface="Verdana" pitchFamily="34"/>
            </a:endParaRPr>
          </a:p>
          <a:p>
            <a:pPr lvl="0" algn="ctr">
              <a:lnSpc>
                <a:spcPct val="80000"/>
              </a:lnSpc>
            </a:pPr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lvl="0" algn="ctr">
              <a:lnSpc>
                <a:spcPct val="80000"/>
              </a:lnSpc>
            </a:pPr>
            <a:endParaRPr lang="pl-PL" sz="14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2800" b="1"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lang="pl-PL" sz="2400">
              <a:latin typeface="Times New Roman" pitchFamily="18"/>
              <a:ea typeface="Verdana" pitchFamily="34"/>
              <a:cs typeface="Times New Roman" pitchFamily="18"/>
            </a:endParaRPr>
          </a:p>
          <a:p>
            <a:pPr lvl="0"/>
            <a:endParaRPr lang="pl-PL"/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535402" y="698976"/>
            <a:ext cx="7231989" cy="1013804"/>
          </a:xfrm>
        </p:spPr>
        <p:txBody>
          <a:bodyPr anchorCtr="1"/>
          <a:lstStyle/>
          <a:p>
            <a:pPr lvl="0" algn="ctr"/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/>
            </a:r>
            <a:br>
              <a:rPr lang="pl-PL" b="1" cap="none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>Bezpieczeństwo żywności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581192" y="1988838"/>
            <a:ext cx="11403546" cy="4464493"/>
          </a:xfrm>
        </p:spPr>
        <p:txBody>
          <a:bodyPr/>
          <a:lstStyle/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r>
              <a:rPr lang="pl-PL" sz="1600" b="1"/>
              <a:t>Stan sanitarno-higieniczny obiektów żywności i żywienia w Wejherowie</a:t>
            </a:r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buNone/>
            </a:pPr>
            <a:endParaRPr lang="pl-PL" sz="1600" b="1"/>
          </a:p>
          <a:p>
            <a:pPr marL="0" lvl="0" indent="0" algn="ctr">
              <a:buNone/>
            </a:pPr>
            <a:endParaRPr lang="pl-PL" sz="1600" b="1"/>
          </a:p>
          <a:p>
            <a:pPr marL="0" lvl="0" indent="0" algn="ctr">
              <a:buNone/>
            </a:pPr>
            <a:r>
              <a:rPr lang="pl-PL" sz="2000" b="1"/>
              <a:t>Stan sanitarno-higieniczny obiektów żywności i żywienia w Wejherowie</a:t>
            </a:r>
          </a:p>
          <a:p>
            <a:pPr marL="0" lvl="0" indent="0" algn="ctr">
              <a:buNone/>
            </a:pPr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>
              <a:buNone/>
            </a:pPr>
            <a:r>
              <a:rPr lang="pl-PL" sz="1400" b="1">
                <a:latin typeface="Verdana" pitchFamily="34"/>
                <a:ea typeface="Verdana" pitchFamily="34"/>
                <a:cs typeface="Verdana" pitchFamily="34"/>
              </a:rPr>
              <a:t>3. Zakłady żywienia zbiorowego</a:t>
            </a:r>
          </a:p>
          <a:p>
            <a:pPr marL="0" lvl="0" indent="0">
              <a:buNone/>
            </a:pPr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 </a:t>
            </a:r>
          </a:p>
          <a:p>
            <a:pPr marL="0" lvl="0" indent="0">
              <a:buNone/>
            </a:pPr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W tej grupie wyróżnić można zakłady żywienia zbiorowego otwarte (duża i mała gastronomia) oraz zakłady żywienia zbiorowego zamknięte (np. piony żywieniowe w szkołach, przedszkolach, żłobkach, kuchnia Szpitala Specjalistycznego w Wejherowie).</a:t>
            </a:r>
          </a:p>
          <a:p>
            <a:pPr marL="0" lvl="0" indent="0">
              <a:buNone/>
            </a:pPr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Najczęściej stwierdzane nieprawidłowości:</a:t>
            </a:r>
          </a:p>
          <a:p>
            <a:pPr marL="622304" lvl="0" indent="-304796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wykorzystywanie do przygotowywania potraw przeterminowanej żywności,</a:t>
            </a:r>
          </a:p>
          <a:p>
            <a:pPr marL="622304" lvl="0" indent="-304796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niewłaściwe przechowywanie środków spożywczych,</a:t>
            </a:r>
          </a:p>
          <a:p>
            <a:pPr marL="622304" lvl="0" indent="-304796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brak identyfikowalności surowców,</a:t>
            </a:r>
          </a:p>
          <a:p>
            <a:pPr marL="622304" lvl="0" indent="-304796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brak prowadzonych zapisów z wykonywanych w ramach kontroli wewnętrznej czynności,</a:t>
            </a:r>
          </a:p>
          <a:p>
            <a:pPr marL="0" lvl="0" indent="0">
              <a:buNone/>
            </a:pPr>
            <a:endParaRPr lang="pl-PL" sz="1600" b="1"/>
          </a:p>
          <a:p>
            <a:pPr lvl="0"/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>
              <a:latin typeface="Verdana" pitchFamily="34"/>
              <a:ea typeface="Verdana" pitchFamily="34"/>
              <a:cs typeface="Verdana" pitchFamily="34"/>
            </a:endParaRPr>
          </a:p>
          <a:p>
            <a:pPr marL="768352" lvl="0" indent="0">
              <a:lnSpc>
                <a:spcPct val="80000"/>
              </a:lnSpc>
              <a:buNone/>
            </a:pPr>
            <a:endParaRPr lang="pl-PL" sz="1200">
              <a:latin typeface="Verdana" pitchFamily="34"/>
              <a:ea typeface="Verdana" pitchFamily="34"/>
              <a:cs typeface="Verdana" pitchFamily="34"/>
            </a:endParaRPr>
          </a:p>
          <a:p>
            <a:pPr lvl="0" algn="ctr">
              <a:lnSpc>
                <a:spcPct val="80000"/>
              </a:lnSpc>
            </a:pPr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lvl="0" algn="ctr">
              <a:lnSpc>
                <a:spcPct val="80000"/>
              </a:lnSpc>
            </a:pPr>
            <a:endParaRPr lang="pl-PL" sz="14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2800" b="1"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lang="pl-PL" sz="2400">
              <a:latin typeface="Times New Roman" pitchFamily="18"/>
              <a:ea typeface="Verdana" pitchFamily="34"/>
              <a:cs typeface="Times New Roman" pitchFamily="18"/>
            </a:endParaRPr>
          </a:p>
          <a:p>
            <a:pPr lvl="0"/>
            <a:endParaRPr lang="pl-PL"/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535402" y="698976"/>
            <a:ext cx="7231989" cy="1013804"/>
          </a:xfrm>
        </p:spPr>
        <p:txBody>
          <a:bodyPr anchorCtr="1"/>
          <a:lstStyle/>
          <a:p>
            <a:pPr lvl="0" algn="ctr"/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/>
            </a:r>
            <a:br>
              <a:rPr lang="pl-PL" b="1" cap="none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>Bezpieczeństwo żywności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581192" y="1988838"/>
            <a:ext cx="11403546" cy="4464493"/>
          </a:xfrm>
        </p:spPr>
        <p:txBody>
          <a:bodyPr/>
          <a:lstStyle/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buNone/>
            </a:pPr>
            <a:endParaRPr lang="pl-PL" sz="1600" b="1"/>
          </a:p>
          <a:p>
            <a:pPr marL="0" lvl="0" indent="0" algn="ctr">
              <a:buNone/>
            </a:pPr>
            <a:endParaRPr lang="pl-PL" sz="1600" b="1"/>
          </a:p>
          <a:p>
            <a:pPr marL="0" lvl="0" indent="0" algn="ctr">
              <a:buNone/>
            </a:pPr>
            <a:endParaRPr lang="pl-PL" sz="1600" b="1"/>
          </a:p>
          <a:p>
            <a:pPr marL="0" lvl="0" indent="0" algn="ctr">
              <a:buNone/>
            </a:pPr>
            <a:endParaRPr lang="pl-PL" sz="1600" b="1"/>
          </a:p>
          <a:p>
            <a:pPr marL="0" lvl="0" indent="0" algn="ctr">
              <a:buNone/>
            </a:pPr>
            <a:r>
              <a:rPr lang="pl-PL" sz="2000" b="1"/>
              <a:t>Jakość zdrowotna środków spożywczych</a:t>
            </a:r>
          </a:p>
          <a:p>
            <a:pPr marL="0" lvl="0" indent="0" algn="ctr">
              <a:buNone/>
            </a:pPr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>
              <a:buNone/>
            </a:pPr>
            <a:r>
              <a:rPr lang="pl-PL" sz="1400" b="1">
                <a:latin typeface="Verdana" pitchFamily="34"/>
                <a:ea typeface="Verdana" pitchFamily="34"/>
                <a:cs typeface="Verdana" pitchFamily="34"/>
              </a:rPr>
              <a:t>Z terenu powiatu pobrano do badań 296 próbek, w tym:</a:t>
            </a:r>
          </a:p>
          <a:p>
            <a:pPr marL="0" lvl="0" indent="0">
              <a:buNone/>
            </a:pPr>
            <a:endParaRPr lang="pl-PL" sz="1400" b="1">
              <a:latin typeface="Verdana" pitchFamily="34"/>
              <a:ea typeface="Verdana" pitchFamily="34"/>
              <a:cs typeface="Verdana" pitchFamily="34"/>
            </a:endParaRPr>
          </a:p>
          <a:p>
            <a:pPr marL="719139" lvl="0" indent="-304796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293 próbki żywności,</a:t>
            </a:r>
          </a:p>
          <a:p>
            <a:pPr marL="719139" lvl="0" indent="-304796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3 próbki materiałów i wyrobów przeznaczonych do kontaktu z żywnością.</a:t>
            </a:r>
          </a:p>
          <a:p>
            <a:pPr marL="0" lvl="0" indent="0">
              <a:buNone/>
            </a:pPr>
            <a:endParaRPr lang="pl-PL" sz="1600" b="1"/>
          </a:p>
          <a:p>
            <a:pPr marL="0" lvl="0" indent="0">
              <a:buNone/>
            </a:pPr>
            <a:r>
              <a:rPr lang="pl-PL" sz="1400" b="1">
                <a:latin typeface="Verdana" pitchFamily="34"/>
                <a:ea typeface="Verdana" pitchFamily="34"/>
                <a:cs typeface="Verdana" pitchFamily="34"/>
              </a:rPr>
              <a:t>Zdyskwalifikowano 6 próbek:</a:t>
            </a:r>
          </a:p>
          <a:p>
            <a:pPr marL="719139" lvl="0" indent="-304796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3 próbki lodów z automatu – przekroczona liczba bakterii z rodz. </a:t>
            </a:r>
            <a:r>
              <a:rPr lang="pl-PL" sz="1400" i="1">
                <a:latin typeface="Verdana" pitchFamily="34"/>
                <a:ea typeface="Verdana" pitchFamily="34"/>
                <a:cs typeface="Verdana" pitchFamily="34"/>
              </a:rPr>
              <a:t>Enterobacteriaceae,</a:t>
            </a:r>
          </a:p>
          <a:p>
            <a:pPr marL="719139" lvl="0" indent="-304796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1 próbka „filetu z piersi kurczaka” – zmieniony, nieswoisty zapach,</a:t>
            </a:r>
          </a:p>
          <a:p>
            <a:pPr marL="719139" lvl="0" indent="-304796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1 próbka grochu – obecność żywych szkodników,</a:t>
            </a:r>
          </a:p>
          <a:p>
            <a:pPr marL="719139" lvl="0" indent="-304796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1 próbka „sernika na zimno” – przekroczenie dozwolonej ilości substancji konserwującej – kwasu sorbowego.</a:t>
            </a:r>
            <a:r>
              <a:rPr lang="pl-PL" sz="1400" i="1">
                <a:latin typeface="Verdana" pitchFamily="34"/>
                <a:ea typeface="Verdana" pitchFamily="34"/>
                <a:cs typeface="Verdana" pitchFamily="34"/>
              </a:rPr>
              <a:t>  </a:t>
            </a:r>
          </a:p>
          <a:p>
            <a:pPr marL="0" lvl="0" indent="0">
              <a:buNone/>
            </a:pPr>
            <a:endParaRPr lang="pl-PL" sz="1600" b="1"/>
          </a:p>
          <a:p>
            <a:pPr lvl="0"/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>
              <a:latin typeface="Verdana" pitchFamily="34"/>
              <a:ea typeface="Verdana" pitchFamily="34"/>
              <a:cs typeface="Verdana" pitchFamily="34"/>
            </a:endParaRPr>
          </a:p>
          <a:p>
            <a:pPr marL="768352" lvl="0" indent="0">
              <a:lnSpc>
                <a:spcPct val="80000"/>
              </a:lnSpc>
              <a:buNone/>
            </a:pPr>
            <a:endParaRPr lang="pl-PL" sz="1200">
              <a:latin typeface="Verdana" pitchFamily="34"/>
              <a:ea typeface="Verdana" pitchFamily="34"/>
              <a:cs typeface="Verdana" pitchFamily="34"/>
            </a:endParaRPr>
          </a:p>
          <a:p>
            <a:pPr lvl="0" algn="ctr">
              <a:lnSpc>
                <a:spcPct val="80000"/>
              </a:lnSpc>
            </a:pPr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lvl="0" algn="ctr">
              <a:lnSpc>
                <a:spcPct val="80000"/>
              </a:lnSpc>
            </a:pPr>
            <a:endParaRPr lang="pl-PL" sz="14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2800" b="1"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lang="pl-PL" sz="2400">
              <a:latin typeface="Times New Roman" pitchFamily="18"/>
              <a:ea typeface="Verdana" pitchFamily="34"/>
              <a:cs typeface="Times New Roman" pitchFamily="18"/>
            </a:endParaRPr>
          </a:p>
          <a:p>
            <a:pPr lvl="0"/>
            <a:endParaRPr lang="pl-PL"/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535402" y="698976"/>
            <a:ext cx="7231989" cy="1013804"/>
          </a:xfrm>
        </p:spPr>
        <p:txBody>
          <a:bodyPr anchorCtr="1"/>
          <a:lstStyle/>
          <a:p>
            <a:pPr lvl="0" algn="ctr"/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/>
            </a:r>
            <a:br>
              <a:rPr lang="pl-PL" b="1" cap="none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>Bezpieczeństwo żywności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581192" y="1988838"/>
            <a:ext cx="11403546" cy="4464493"/>
          </a:xfrm>
        </p:spPr>
        <p:txBody>
          <a:bodyPr/>
          <a:lstStyle/>
          <a:p>
            <a:pPr marL="0" lvl="0" indent="0" algn="ctr">
              <a:buNone/>
            </a:pPr>
            <a:r>
              <a:rPr lang="pl-PL" b="1"/>
              <a:t>System wczesnego ostrzegania o niebezpiecznej żywności i paszach (RASFF)</a:t>
            </a:r>
            <a:endParaRPr lang="pl-PL" b="1">
              <a:solidFill>
                <a:srgbClr val="FF0000"/>
              </a:solidFill>
            </a:endParaRPr>
          </a:p>
          <a:p>
            <a:pPr marL="0" lvl="0" indent="0" algn="ctr">
              <a:buNone/>
            </a:pPr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>
              <a:buNone/>
            </a:pPr>
            <a:endParaRPr lang="pl-PL" sz="1600" b="1"/>
          </a:p>
          <a:p>
            <a:pPr marL="0" lvl="0" indent="0">
              <a:buNone/>
            </a:pPr>
            <a:endParaRPr lang="pl-PL" sz="1600" b="1"/>
          </a:p>
          <a:p>
            <a:pPr marL="0" lvl="0" indent="0">
              <a:buNone/>
            </a:pPr>
            <a:endParaRPr lang="pl-PL" sz="1600" b="1"/>
          </a:p>
          <a:p>
            <a:pPr lvl="0"/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>
              <a:latin typeface="Verdana" pitchFamily="34"/>
              <a:ea typeface="Verdana" pitchFamily="34"/>
              <a:cs typeface="Verdana" pitchFamily="34"/>
            </a:endParaRPr>
          </a:p>
          <a:p>
            <a:pPr marL="768352" lvl="0" indent="0">
              <a:lnSpc>
                <a:spcPct val="80000"/>
              </a:lnSpc>
              <a:buNone/>
            </a:pPr>
            <a:endParaRPr lang="pl-PL" sz="1200">
              <a:latin typeface="Verdana" pitchFamily="34"/>
              <a:ea typeface="Verdana" pitchFamily="34"/>
              <a:cs typeface="Verdana" pitchFamily="34"/>
            </a:endParaRPr>
          </a:p>
          <a:p>
            <a:pPr lvl="0" algn="ctr">
              <a:lnSpc>
                <a:spcPct val="80000"/>
              </a:lnSpc>
            </a:pPr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lvl="0" algn="ctr">
              <a:lnSpc>
                <a:spcPct val="80000"/>
              </a:lnSpc>
            </a:pPr>
            <a:endParaRPr lang="pl-PL" sz="14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2800" b="1"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lang="pl-PL" sz="2400">
              <a:latin typeface="Times New Roman" pitchFamily="18"/>
              <a:ea typeface="Verdana" pitchFamily="34"/>
              <a:cs typeface="Times New Roman" pitchFamily="18"/>
            </a:endParaRPr>
          </a:p>
          <a:p>
            <a:pPr lvl="0"/>
            <a:endParaRPr lang="pl-PL"/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Obraz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63928" y="2394173"/>
            <a:ext cx="8193737" cy="393835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535402" y="698976"/>
            <a:ext cx="7231989" cy="1013804"/>
          </a:xfrm>
        </p:spPr>
        <p:txBody>
          <a:bodyPr anchorCtr="1"/>
          <a:lstStyle/>
          <a:p>
            <a:pPr lvl="0" algn="ctr"/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/>
            </a:r>
            <a:br>
              <a:rPr lang="pl-PL" b="1" cap="none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>Bezpieczeństwo żywności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581192" y="1814946"/>
            <a:ext cx="11403546" cy="4638386"/>
          </a:xfrm>
        </p:spPr>
        <p:txBody>
          <a:bodyPr/>
          <a:lstStyle/>
          <a:p>
            <a:pPr marL="0" lvl="0" indent="0" algn="ctr">
              <a:buNone/>
            </a:pPr>
            <a:r>
              <a:rPr lang="pl-PL" b="1" dirty="0"/>
              <a:t>System RASFF</a:t>
            </a:r>
          </a:p>
          <a:p>
            <a:pPr marL="0" lvl="0" indent="0" algn="ctr">
              <a:buNone/>
            </a:pPr>
            <a:endParaRPr lang="pl-PL" sz="1200" b="1" dirty="0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>
              <a:buNone/>
            </a:pPr>
            <a:endParaRPr lang="pl-PL" sz="1600" b="1" dirty="0"/>
          </a:p>
          <a:p>
            <a:pPr marL="0" lvl="0" indent="0">
              <a:buNone/>
            </a:pPr>
            <a:endParaRPr lang="pl-PL" sz="1600" b="1" dirty="0"/>
          </a:p>
          <a:p>
            <a:pPr marL="0" lvl="0" indent="0">
              <a:buNone/>
            </a:pPr>
            <a:endParaRPr lang="pl-PL" sz="1600" b="1" dirty="0"/>
          </a:p>
          <a:p>
            <a:pPr lvl="0"/>
            <a:endParaRPr lang="pl-PL" sz="1200" b="1" dirty="0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 dirty="0">
              <a:latin typeface="Verdana" pitchFamily="34"/>
              <a:ea typeface="Verdana" pitchFamily="34"/>
              <a:cs typeface="Verdana" pitchFamily="34"/>
            </a:endParaRPr>
          </a:p>
          <a:p>
            <a:pPr marL="768352" lvl="0" indent="0">
              <a:lnSpc>
                <a:spcPct val="80000"/>
              </a:lnSpc>
              <a:buNone/>
            </a:pPr>
            <a:endParaRPr lang="pl-PL" sz="1200" dirty="0">
              <a:latin typeface="Verdana" pitchFamily="34"/>
              <a:ea typeface="Verdana" pitchFamily="34"/>
              <a:cs typeface="Verdana" pitchFamily="34"/>
            </a:endParaRPr>
          </a:p>
          <a:p>
            <a:pPr lvl="0" algn="ctr">
              <a:lnSpc>
                <a:spcPct val="80000"/>
              </a:lnSpc>
            </a:pPr>
            <a:endParaRPr lang="pl-PL" sz="1200" b="1" dirty="0">
              <a:latin typeface="Verdana" pitchFamily="34"/>
              <a:ea typeface="Verdana" pitchFamily="34"/>
              <a:cs typeface="Verdana" pitchFamily="34"/>
            </a:endParaRPr>
          </a:p>
          <a:p>
            <a:pPr lvl="0" algn="ctr">
              <a:lnSpc>
                <a:spcPct val="80000"/>
              </a:lnSpc>
            </a:pPr>
            <a:endParaRPr lang="pl-PL" sz="1400" b="1" dirty="0"/>
          </a:p>
          <a:p>
            <a:pPr marL="0" lvl="0" indent="0" algn="ctr">
              <a:lnSpc>
                <a:spcPct val="80000"/>
              </a:lnSpc>
              <a:buNone/>
            </a:pPr>
            <a:endParaRPr lang="pl-PL" sz="2800" b="1" dirty="0"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lang="pl-PL" sz="2400" dirty="0">
              <a:latin typeface="Times New Roman" pitchFamily="18"/>
              <a:ea typeface="Verdana" pitchFamily="34"/>
              <a:cs typeface="Times New Roman" pitchFamily="18"/>
            </a:endParaRPr>
          </a:p>
          <a:p>
            <a:pPr lvl="0"/>
            <a:endParaRPr lang="pl-PL" dirty="0"/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  <p:graphicFrame>
        <p:nvGraphicFramePr>
          <p:cNvPr id="6" name="Wykres 5"/>
          <p:cNvGraphicFramePr/>
          <p:nvPr/>
        </p:nvGraphicFramePr>
        <p:xfrm>
          <a:off x="914401" y="2327564"/>
          <a:ext cx="10889672" cy="4184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535402" y="698976"/>
            <a:ext cx="7231989" cy="1013804"/>
          </a:xfrm>
        </p:spPr>
        <p:txBody>
          <a:bodyPr anchorCtr="1"/>
          <a:lstStyle/>
          <a:p>
            <a:pPr lvl="0" algn="ctr"/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/>
            </a:r>
            <a:br>
              <a:rPr lang="pl-PL" b="1" cap="none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>Bezpieczeństwo żywności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581192" y="1988838"/>
            <a:ext cx="11403546" cy="4464493"/>
          </a:xfrm>
        </p:spPr>
        <p:txBody>
          <a:bodyPr/>
          <a:lstStyle/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buNone/>
            </a:pPr>
            <a:endParaRPr lang="pl-PL" sz="1600" b="1"/>
          </a:p>
          <a:p>
            <a:pPr marL="0" lvl="0" indent="0" algn="ctr">
              <a:buNone/>
            </a:pPr>
            <a:endParaRPr lang="pl-PL" sz="1600" b="1"/>
          </a:p>
          <a:p>
            <a:pPr marL="0" lvl="0" indent="0" algn="ctr">
              <a:buNone/>
            </a:pPr>
            <a:endParaRPr lang="pl-PL" sz="1600" b="1"/>
          </a:p>
          <a:p>
            <a:pPr marL="0" lvl="0" indent="0" algn="ctr">
              <a:buNone/>
            </a:pPr>
            <a:endParaRPr lang="pl-PL" sz="1600" b="1"/>
          </a:p>
          <a:p>
            <a:pPr marL="0" lvl="0" indent="0" algn="ctr">
              <a:buNone/>
            </a:pPr>
            <a:r>
              <a:rPr lang="pl-PL" sz="2000" b="1"/>
              <a:t>Kontrole interwencyjne i akcyjne</a:t>
            </a:r>
          </a:p>
          <a:p>
            <a:pPr marL="0" lvl="0" indent="0" algn="ctr">
              <a:buNone/>
            </a:pPr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>
              <a:buNone/>
            </a:pPr>
            <a:r>
              <a:rPr lang="pl-PL" sz="1400" b="1">
                <a:latin typeface="Verdana" pitchFamily="34"/>
                <a:ea typeface="Verdana" pitchFamily="34"/>
                <a:cs typeface="Verdana" pitchFamily="34"/>
              </a:rPr>
              <a:t>W roku 2013 przyjęto 38 interwencji w mieście Wejherowie. </a:t>
            </a:r>
            <a:br>
              <a:rPr lang="pl-PL" sz="1400" b="1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sz="1400" b="1">
                <a:latin typeface="Verdana" pitchFamily="34"/>
                <a:ea typeface="Verdana" pitchFamily="34"/>
                <a:cs typeface="Verdana" pitchFamily="34"/>
              </a:rPr>
              <a:t>Dotyczyły one następujących zagadnień:</a:t>
            </a:r>
          </a:p>
          <a:p>
            <a:pPr lvl="0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Niewłaściwej jakości zakupionych środków spożywczych,</a:t>
            </a:r>
          </a:p>
          <a:p>
            <a:pPr lvl="0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Wprowadzania do obrotu środków spożywczych przeterminowanych,</a:t>
            </a:r>
          </a:p>
          <a:p>
            <a:pPr lvl="0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Niewłaściwego przechowywania środków spożywczych,</a:t>
            </a:r>
          </a:p>
          <a:p>
            <a:pPr lvl="0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Obecności szkodników,</a:t>
            </a:r>
          </a:p>
          <a:p>
            <a:pPr marL="0" lvl="0" indent="0">
              <a:buNone/>
            </a:pPr>
            <a:endParaRPr lang="pl-PL" sz="1200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>
              <a:buNone/>
            </a:pPr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12 interwencji było zasadnych.</a:t>
            </a:r>
          </a:p>
          <a:p>
            <a:pPr marL="0" lvl="0" indent="0">
              <a:buNone/>
            </a:pPr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Kontrole akcyjne przeprowadzano w związku z ujawnieniem wprowadzania do obrotu sfałszowanego alkoholu (kontrole na targowiskach w Wejherowie) – nie stwierdzono przypadków sprzedaży sfałszowanego alkoholu.</a:t>
            </a:r>
            <a:endParaRPr lang="pl-PL" sz="1600" b="1"/>
          </a:p>
          <a:p>
            <a:pPr lvl="0"/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>
              <a:latin typeface="Verdana" pitchFamily="34"/>
              <a:ea typeface="Verdana" pitchFamily="34"/>
              <a:cs typeface="Verdana" pitchFamily="34"/>
            </a:endParaRPr>
          </a:p>
          <a:p>
            <a:pPr marL="768352" lvl="0" indent="0">
              <a:lnSpc>
                <a:spcPct val="80000"/>
              </a:lnSpc>
              <a:buNone/>
            </a:pPr>
            <a:endParaRPr lang="pl-PL" sz="1200">
              <a:latin typeface="Verdana" pitchFamily="34"/>
              <a:ea typeface="Verdana" pitchFamily="34"/>
              <a:cs typeface="Verdana" pitchFamily="34"/>
            </a:endParaRPr>
          </a:p>
          <a:p>
            <a:pPr lvl="0" algn="ctr">
              <a:lnSpc>
                <a:spcPct val="80000"/>
              </a:lnSpc>
            </a:pPr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lvl="0" algn="ctr">
              <a:lnSpc>
                <a:spcPct val="80000"/>
              </a:lnSpc>
            </a:pPr>
            <a:endParaRPr lang="pl-PL" sz="14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2800" b="1"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lang="pl-PL" sz="2400">
              <a:latin typeface="Times New Roman" pitchFamily="18"/>
              <a:ea typeface="Verdana" pitchFamily="34"/>
              <a:cs typeface="Times New Roman" pitchFamily="18"/>
            </a:endParaRPr>
          </a:p>
          <a:p>
            <a:pPr lvl="0"/>
            <a:endParaRPr lang="pl-PL"/>
          </a:p>
          <a:p>
            <a:pPr lvl="0"/>
            <a:endParaRPr lang="pl-PL"/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535402" y="698976"/>
            <a:ext cx="7231989" cy="1013804"/>
          </a:xfrm>
        </p:spPr>
        <p:txBody>
          <a:bodyPr anchorCtr="1"/>
          <a:lstStyle/>
          <a:p>
            <a:pPr lvl="0" algn="ctr"/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/>
            </a:r>
            <a:br>
              <a:rPr lang="pl-PL" b="1" cap="none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>Bezpieczeństwo żywności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581192" y="1988838"/>
            <a:ext cx="11403546" cy="4464493"/>
          </a:xfrm>
        </p:spPr>
        <p:txBody>
          <a:bodyPr/>
          <a:lstStyle/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buNone/>
            </a:pPr>
            <a:endParaRPr lang="pl-PL" sz="2000" b="1"/>
          </a:p>
          <a:p>
            <a:pPr marL="0" lvl="0" indent="0" algn="ctr">
              <a:buNone/>
            </a:pPr>
            <a:endParaRPr lang="pl-PL" sz="2000" b="1"/>
          </a:p>
          <a:p>
            <a:pPr marL="0" lvl="0" indent="0" algn="ctr">
              <a:buNone/>
            </a:pPr>
            <a:endParaRPr lang="pl-PL" sz="2000" b="1"/>
          </a:p>
          <a:p>
            <a:pPr marL="0" lvl="0" indent="0" algn="ctr">
              <a:buNone/>
            </a:pPr>
            <a:endParaRPr lang="pl-PL" sz="2000" b="1"/>
          </a:p>
          <a:p>
            <a:pPr marL="0" lvl="0" indent="0" algn="ctr">
              <a:buNone/>
            </a:pPr>
            <a:endParaRPr lang="pl-PL" sz="2000" b="1"/>
          </a:p>
          <a:p>
            <a:pPr marL="0" lvl="0" indent="0" algn="ctr">
              <a:buNone/>
            </a:pPr>
            <a:r>
              <a:rPr lang="pl-PL" sz="2000" b="1"/>
              <a:t>Wnioski o ukaranie</a:t>
            </a:r>
          </a:p>
          <a:p>
            <a:pPr marL="0" lvl="0" indent="0" algn="ctr">
              <a:buNone/>
            </a:pPr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>
              <a:buNone/>
            </a:pPr>
            <a:r>
              <a:rPr lang="pl-PL" sz="1400" b="1">
                <a:latin typeface="Verdana" pitchFamily="34"/>
                <a:ea typeface="Verdana" pitchFamily="34"/>
                <a:cs typeface="Verdana" pitchFamily="34"/>
              </a:rPr>
              <a:t>Skierowano 8 wniosków o ukaranie do Pomorskiego Państwowego Wojewódzkiego Inspektora Sanitarnego w Gdańsku. Wnioski kierowano w następujących przypadkach:</a:t>
            </a:r>
          </a:p>
          <a:p>
            <a:pPr marL="0" lvl="0" indent="0">
              <a:buNone/>
            </a:pPr>
            <a:endParaRPr lang="pl-PL" sz="1400">
              <a:latin typeface="Verdana" pitchFamily="34"/>
              <a:ea typeface="Verdana" pitchFamily="34"/>
              <a:cs typeface="Verdana" pitchFamily="34"/>
            </a:endParaRPr>
          </a:p>
          <a:p>
            <a:pPr lvl="0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Rozpoczęcia działalności bez złożenia wniosku o zatwierdzenie zakładu i wpis do rejestru zakładów nadzorowanych przez organy Państwowej Inspekcji Sanitarnej,</a:t>
            </a:r>
          </a:p>
          <a:p>
            <a:pPr lvl="0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Rozszerzenia profilu prowadzonej działalności poza zakres określony w decyzji,</a:t>
            </a:r>
          </a:p>
          <a:p>
            <a:pPr lvl="0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Prowadzenia działalności wbrew decyzji o zamknięciu zakładu.</a:t>
            </a:r>
          </a:p>
          <a:p>
            <a:pPr lvl="0"/>
            <a:endParaRPr lang="pl-PL" sz="1400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>
              <a:buNone/>
            </a:pPr>
            <a:r>
              <a:rPr lang="pl-PL" sz="1400" b="1">
                <a:latin typeface="Verdana" pitchFamily="34"/>
                <a:ea typeface="Verdana" pitchFamily="34"/>
                <a:cs typeface="Verdana" pitchFamily="34"/>
              </a:rPr>
              <a:t>Pomorski Państwowy Wojewódzki Inspektor Sanitarny nałożył z tego tytułu grzywny </a:t>
            </a:r>
            <a:br>
              <a:rPr lang="pl-PL" sz="1400" b="1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sz="1400" b="1">
                <a:latin typeface="Verdana" pitchFamily="34"/>
                <a:ea typeface="Verdana" pitchFamily="34"/>
                <a:cs typeface="Verdana" pitchFamily="34"/>
              </a:rPr>
              <a:t>w łącznej wysokości 14.000 zł.  </a:t>
            </a:r>
          </a:p>
          <a:p>
            <a:pPr marL="0" lvl="0" indent="0">
              <a:buNone/>
            </a:pPr>
            <a:endParaRPr lang="pl-PL" sz="1400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>
              <a:buNone/>
            </a:pPr>
            <a:endParaRPr lang="pl-PL" sz="1600" b="1"/>
          </a:p>
          <a:p>
            <a:pPr lvl="0"/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>
              <a:latin typeface="Verdana" pitchFamily="34"/>
              <a:ea typeface="Verdana" pitchFamily="34"/>
              <a:cs typeface="Verdana" pitchFamily="34"/>
            </a:endParaRPr>
          </a:p>
          <a:p>
            <a:pPr marL="768352" lvl="0" indent="0">
              <a:lnSpc>
                <a:spcPct val="80000"/>
              </a:lnSpc>
              <a:buNone/>
            </a:pPr>
            <a:endParaRPr lang="pl-PL" sz="1200">
              <a:latin typeface="Verdana" pitchFamily="34"/>
              <a:ea typeface="Verdana" pitchFamily="34"/>
              <a:cs typeface="Verdana" pitchFamily="34"/>
            </a:endParaRPr>
          </a:p>
          <a:p>
            <a:pPr lvl="0" algn="ctr">
              <a:lnSpc>
                <a:spcPct val="80000"/>
              </a:lnSpc>
            </a:pPr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lvl="0" algn="ctr">
              <a:lnSpc>
                <a:spcPct val="80000"/>
              </a:lnSpc>
            </a:pPr>
            <a:endParaRPr lang="pl-PL" sz="14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2800" b="1"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lang="pl-PL" sz="2400">
              <a:latin typeface="Times New Roman" pitchFamily="18"/>
              <a:ea typeface="Verdana" pitchFamily="34"/>
              <a:cs typeface="Times New Roman" pitchFamily="18"/>
            </a:endParaRPr>
          </a:p>
          <a:p>
            <a:pPr lvl="0"/>
            <a:endParaRPr lang="pl-PL"/>
          </a:p>
          <a:p>
            <a:pPr lvl="0"/>
            <a:endParaRPr lang="pl-PL"/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535402" y="698976"/>
            <a:ext cx="7231989" cy="1013804"/>
          </a:xfrm>
        </p:spPr>
        <p:txBody>
          <a:bodyPr anchorCtr="1"/>
          <a:lstStyle/>
          <a:p>
            <a:pPr lvl="0" algn="ctr"/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/>
            </a:r>
            <a:br>
              <a:rPr lang="pl-PL" b="1" cap="none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>Bezpieczeństwo żywności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581192" y="1988838"/>
            <a:ext cx="10684215" cy="4464493"/>
          </a:xfrm>
        </p:spPr>
        <p:txBody>
          <a:bodyPr/>
          <a:lstStyle/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buNone/>
            </a:pPr>
            <a:endParaRPr lang="pl-PL" sz="2400" b="1"/>
          </a:p>
          <a:p>
            <a:pPr marL="0" lvl="0" indent="0" algn="ctr">
              <a:buNone/>
            </a:pPr>
            <a:endParaRPr lang="pl-PL" sz="2400" b="1"/>
          </a:p>
          <a:p>
            <a:pPr marL="0" lvl="0" indent="0" algn="ctr">
              <a:buNone/>
            </a:pPr>
            <a:endParaRPr lang="pl-PL" sz="2400" b="1"/>
          </a:p>
          <a:p>
            <a:pPr marL="0" lvl="0" indent="0" algn="ctr">
              <a:buNone/>
            </a:pPr>
            <a:r>
              <a:rPr lang="pl-PL" sz="2400" b="1"/>
              <a:t>Nadzór nad środkami zastępczymi - tzw. „dopalacze”</a:t>
            </a:r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marL="354009" lvl="0" indent="0" algn="just">
              <a:buNone/>
            </a:pPr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PIS</a:t>
            </a:r>
            <a:r>
              <a:rPr lang="pl-PL" sz="1600" b="1">
                <a:latin typeface="Verdana" pitchFamily="34"/>
                <a:ea typeface="Verdana" pitchFamily="34"/>
                <a:cs typeface="Verdana" pitchFamily="34"/>
              </a:rPr>
              <a:t> </a:t>
            </a:r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została ustawowo zobowiązana do egzekwowania zakazu wytwarzania i wprowadzania do obrotu środków zastępczych. W przypadku uzasadnionego podejrzenia, że do obrotu wprowadzany jest produkt niebezpieczny dla zdrowia i życia, Państwowy Inspektor Sanitarny może podjąć następujące działania:</a:t>
            </a:r>
          </a:p>
          <a:p>
            <a:pPr marL="354009" lvl="0" indent="0" algn="just">
              <a:buNone/>
            </a:pPr>
            <a:endParaRPr lang="pl-PL" sz="1600" b="1">
              <a:latin typeface="Verdana" pitchFamily="34"/>
              <a:ea typeface="Verdana" pitchFamily="34"/>
              <a:cs typeface="Verdana" pitchFamily="34"/>
            </a:endParaRPr>
          </a:p>
          <a:p>
            <a:pPr marL="639759" lvl="0" indent="-285750" algn="just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Zatrzymać produkt na okres maksymalnie 18 miesięcy w celu wykonania badań,</a:t>
            </a:r>
          </a:p>
          <a:p>
            <a:pPr marL="639759" lvl="0" indent="-285750" algn="just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Zakazać prowadzenia działalności w pomieszczeniach lub obiektach wykorzystywanych do produkcji </a:t>
            </a:r>
            <a:br>
              <a:rPr lang="pl-PL" sz="1400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lub obrotu środkami zastępczymi na okres maksymalnie 3 miesięcy.</a:t>
            </a:r>
          </a:p>
          <a:p>
            <a:pPr marL="354009" lvl="0" indent="0" algn="just">
              <a:buNone/>
            </a:pPr>
            <a:endParaRPr lang="pl-PL" sz="1400">
              <a:latin typeface="Verdana" pitchFamily="34"/>
              <a:ea typeface="Verdana" pitchFamily="34"/>
              <a:cs typeface="Verdana" pitchFamily="34"/>
            </a:endParaRPr>
          </a:p>
          <a:p>
            <a:pPr marL="639759" lvl="0" indent="-285750" algn="just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W przypadku stwierdzenia, że produkt stwarza zagrożenie dla zdrowia i życia ludzi nałożyć karę pieniężną </a:t>
            </a:r>
            <a:br>
              <a:rPr lang="pl-PL" sz="1400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w wysokości od 20.000 zł do 1.000.000 zł.</a:t>
            </a:r>
          </a:p>
          <a:p>
            <a:pPr marL="639759" lvl="0" indent="-285750" algn="just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Wstrzymać produkcję lub wprowadzanie do obrotu albo nakazać wycofanie z obrotu,</a:t>
            </a:r>
          </a:p>
          <a:p>
            <a:pPr marL="354009" lvl="0" indent="0" algn="just">
              <a:buNone/>
            </a:pPr>
            <a:endParaRPr lang="pl-PL" b="1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 algn="ctr">
              <a:lnSpc>
                <a:spcPct val="80000"/>
              </a:lnSpc>
              <a:buNone/>
            </a:pPr>
            <a:endParaRPr lang="pl-PL" b="1">
              <a:latin typeface="Verdana" pitchFamily="34"/>
              <a:ea typeface="Verdana" pitchFamily="34"/>
              <a:cs typeface="Verdana" pitchFamily="34"/>
            </a:endParaRPr>
          </a:p>
          <a:p>
            <a:pPr marL="768352" lvl="0" indent="0">
              <a:lnSpc>
                <a:spcPct val="80000"/>
              </a:lnSpc>
              <a:buNone/>
            </a:pPr>
            <a:endParaRPr lang="pl-PL" sz="1200">
              <a:latin typeface="Verdana" pitchFamily="34"/>
              <a:ea typeface="Verdana" pitchFamily="34"/>
              <a:cs typeface="Verdana" pitchFamily="34"/>
            </a:endParaRPr>
          </a:p>
          <a:p>
            <a:pPr lvl="0" algn="ctr">
              <a:lnSpc>
                <a:spcPct val="80000"/>
              </a:lnSpc>
            </a:pPr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lvl="0" algn="ctr">
              <a:lnSpc>
                <a:spcPct val="80000"/>
              </a:lnSpc>
            </a:pPr>
            <a:endParaRPr lang="pl-PL" sz="14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2800" b="1"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lang="pl-PL" sz="2400">
              <a:latin typeface="Times New Roman" pitchFamily="18"/>
              <a:ea typeface="Verdana" pitchFamily="34"/>
              <a:cs typeface="Times New Roman" pitchFamily="18"/>
            </a:endParaRPr>
          </a:p>
          <a:p>
            <a:pPr lvl="0"/>
            <a:endParaRPr lang="pl-PL"/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535402" y="698976"/>
            <a:ext cx="7231989" cy="1013804"/>
          </a:xfrm>
        </p:spPr>
        <p:txBody>
          <a:bodyPr anchorCtr="1"/>
          <a:lstStyle/>
          <a:p>
            <a:pPr lvl="0" algn="ctr"/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/>
            </a:r>
            <a:br>
              <a:rPr lang="pl-PL" b="1" cap="none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b="1" cap="none">
                <a:latin typeface="Verdana" pitchFamily="34"/>
                <a:ea typeface="Verdana" pitchFamily="34"/>
                <a:cs typeface="Verdana" pitchFamily="34"/>
              </a:rPr>
              <a:t>Bezpieczeństwo żywności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581192" y="1988838"/>
            <a:ext cx="10684215" cy="4464493"/>
          </a:xfrm>
        </p:spPr>
        <p:txBody>
          <a:bodyPr/>
          <a:lstStyle/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1600" b="1"/>
          </a:p>
          <a:p>
            <a:pPr marL="0" lvl="0" indent="0" algn="ctr">
              <a:buNone/>
            </a:pPr>
            <a:endParaRPr lang="pl-PL" sz="2400" b="1"/>
          </a:p>
          <a:p>
            <a:pPr marL="0" lvl="0" indent="0" algn="ctr">
              <a:buNone/>
            </a:pPr>
            <a:endParaRPr lang="pl-PL" sz="2400" b="1"/>
          </a:p>
          <a:p>
            <a:pPr marL="0" lvl="0" indent="0" algn="ctr">
              <a:buNone/>
            </a:pPr>
            <a:endParaRPr lang="pl-PL" sz="2400" b="1"/>
          </a:p>
          <a:p>
            <a:pPr marL="0" lvl="0" indent="0" algn="ctr">
              <a:buNone/>
            </a:pPr>
            <a:r>
              <a:rPr lang="pl-PL" sz="2400" b="1"/>
              <a:t>Nadzór nad środkami zastępczymi</a:t>
            </a:r>
          </a:p>
          <a:p>
            <a:pPr marL="0" lvl="0" indent="0" algn="ctr">
              <a:buNone/>
            </a:pPr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marL="354009" lvl="0" indent="0" algn="just">
              <a:buNone/>
            </a:pPr>
            <a:r>
              <a:rPr lang="pl-PL" sz="1400" b="1">
                <a:latin typeface="Verdana" pitchFamily="34"/>
                <a:ea typeface="Verdana" pitchFamily="34"/>
                <a:cs typeface="Verdana" pitchFamily="34"/>
              </a:rPr>
              <a:t>W 2013 r. Państwowy Powiatowy Inspektor Sanitarny w Wejherowie nie otrzymał zgłoszeń dotyczących produkcji lub wprowadzania do obrotu środków zastępczych na terenie powiatu wejherowskiego.</a:t>
            </a:r>
          </a:p>
          <a:p>
            <a:pPr marL="354009" lvl="0" indent="0" algn="just">
              <a:buNone/>
            </a:pPr>
            <a:endParaRPr lang="pl-PL" sz="1400" b="1">
              <a:latin typeface="Verdana" pitchFamily="34"/>
              <a:ea typeface="Verdana" pitchFamily="34"/>
              <a:cs typeface="Verdana" pitchFamily="34"/>
            </a:endParaRPr>
          </a:p>
          <a:p>
            <a:pPr marL="354009" lvl="0" indent="0" algn="just">
              <a:buNone/>
            </a:pPr>
            <a:r>
              <a:rPr lang="pl-PL" sz="1400" b="1">
                <a:latin typeface="Verdana" pitchFamily="34"/>
                <a:ea typeface="Verdana" pitchFamily="34"/>
                <a:cs typeface="Verdana" pitchFamily="34"/>
              </a:rPr>
              <a:t>Prowadzone były następujące działania:</a:t>
            </a:r>
          </a:p>
          <a:p>
            <a:pPr marL="639759" lvl="0" indent="-285750" algn="just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Poinformowano podmioty prowadzące działalność leczniczą o konieczności zgłaszania każdego przypadku podejrzenia zatrucia środkami zastępczymi,</a:t>
            </a:r>
          </a:p>
          <a:p>
            <a:pPr marL="639759" lvl="0" indent="-285750" algn="just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Prowadzono monitoring stron internetowych pod kątem wprowadzania do obrotu środków zastępczych,</a:t>
            </a:r>
          </a:p>
          <a:p>
            <a:pPr marL="639759" lvl="0" indent="-285750" algn="just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Prowadzono akcje edukacyjne – dystrybucję ulotek w szkołach ponadpodstawowych oraz miejscach wypoczynku dzieci i młodzieży,</a:t>
            </a:r>
          </a:p>
          <a:p>
            <a:pPr marL="639759" lvl="0" indent="-285750" algn="just"/>
            <a:r>
              <a:rPr lang="pl-PL" sz="1400">
                <a:latin typeface="Verdana" pitchFamily="34"/>
                <a:ea typeface="Verdana" pitchFamily="34"/>
                <a:cs typeface="Verdana" pitchFamily="34"/>
              </a:rPr>
              <a:t>Zorganizowano w PSSE w Wejherowie szkolenie dotyczące środków zastępczych dla pedagogów szkolnych.</a:t>
            </a:r>
          </a:p>
          <a:p>
            <a:pPr marL="354009" lvl="0" indent="0" algn="just">
              <a:buNone/>
            </a:pPr>
            <a:endParaRPr lang="pl-PL" b="1">
              <a:latin typeface="Verdana" pitchFamily="34"/>
              <a:ea typeface="Verdana" pitchFamily="34"/>
              <a:cs typeface="Verdana" pitchFamily="34"/>
            </a:endParaRPr>
          </a:p>
          <a:p>
            <a:pPr marL="0" lvl="0" indent="0" algn="ctr">
              <a:lnSpc>
                <a:spcPct val="80000"/>
              </a:lnSpc>
              <a:buNone/>
            </a:pPr>
            <a:endParaRPr lang="pl-PL" b="1">
              <a:latin typeface="Verdana" pitchFamily="34"/>
              <a:ea typeface="Verdana" pitchFamily="34"/>
              <a:cs typeface="Verdana" pitchFamily="34"/>
            </a:endParaRPr>
          </a:p>
          <a:p>
            <a:pPr marL="768352" lvl="0" indent="0">
              <a:lnSpc>
                <a:spcPct val="80000"/>
              </a:lnSpc>
              <a:buNone/>
            </a:pPr>
            <a:endParaRPr lang="pl-PL" sz="1200">
              <a:latin typeface="Verdana" pitchFamily="34"/>
              <a:ea typeface="Verdana" pitchFamily="34"/>
              <a:cs typeface="Verdana" pitchFamily="34"/>
            </a:endParaRPr>
          </a:p>
          <a:p>
            <a:pPr lvl="0" algn="ctr">
              <a:lnSpc>
                <a:spcPct val="80000"/>
              </a:lnSpc>
            </a:pPr>
            <a:endParaRPr lang="pl-PL" sz="1200" b="1">
              <a:latin typeface="Verdana" pitchFamily="34"/>
              <a:ea typeface="Verdana" pitchFamily="34"/>
              <a:cs typeface="Verdana" pitchFamily="34"/>
            </a:endParaRPr>
          </a:p>
          <a:p>
            <a:pPr lvl="0" algn="ctr">
              <a:lnSpc>
                <a:spcPct val="80000"/>
              </a:lnSpc>
            </a:pPr>
            <a:endParaRPr lang="pl-PL" sz="1400" b="1"/>
          </a:p>
          <a:p>
            <a:pPr marL="0" lvl="0" indent="0" algn="ctr">
              <a:lnSpc>
                <a:spcPct val="80000"/>
              </a:lnSpc>
              <a:buNone/>
            </a:pPr>
            <a:endParaRPr lang="pl-PL" sz="2800" b="1"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lang="pl-PL" sz="2400">
              <a:latin typeface="Times New Roman" pitchFamily="18"/>
              <a:ea typeface="Verdana" pitchFamily="34"/>
              <a:cs typeface="Times New Roman" pitchFamily="18"/>
            </a:endParaRPr>
          </a:p>
          <a:p>
            <a:pPr lvl="0"/>
            <a:endParaRPr lang="pl-PL"/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8127" y="235915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520004" y="692694"/>
            <a:ext cx="8624520" cy="1008107"/>
          </a:xfrm>
        </p:spPr>
        <p:txBody>
          <a:bodyPr/>
          <a:lstStyle/>
          <a:p>
            <a:pPr lvl="0"/>
            <a:r>
              <a:rPr lang="pl-PL" b="1">
                <a:latin typeface="Verdana" pitchFamily="34"/>
                <a:ea typeface="Verdana" pitchFamily="34"/>
                <a:cs typeface="Verdana" pitchFamily="34"/>
              </a:rPr>
              <a:t>Stan sanitarny placówek oświatowo-wychowawczych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581037" y="1989002"/>
            <a:ext cx="11029675" cy="4464356"/>
          </a:xfrm>
        </p:spPr>
        <p:txBody>
          <a:bodyPr lIns="91440" tIns="45720" rIns="91440" bIns="45720"/>
          <a:lstStyle/>
          <a:p>
            <a:pPr marL="0" lvl="0" indent="0" algn="ctr" hangingPunct="1">
              <a:lnSpc>
                <a:spcPct val="80000"/>
              </a:lnSpc>
              <a:spcBef>
                <a:spcPts val="400"/>
              </a:spcBef>
              <a:spcAft>
                <a:spcPts val="600"/>
              </a:spcAft>
              <a:buNone/>
            </a:pPr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 </a:t>
            </a:r>
            <a:r>
              <a:rPr lang="pl-PL" sz="1600" b="1">
                <a:latin typeface="Verdana" pitchFamily="34"/>
                <a:ea typeface="Verdana" pitchFamily="34"/>
                <a:cs typeface="Verdana" pitchFamily="34"/>
              </a:rPr>
              <a:t>Na terenie Wejherowa  funkcjonują:</a:t>
            </a:r>
          </a:p>
          <a:p>
            <a:pPr marL="0" lvl="0" indent="0" algn="ctr" hangingPunct="1">
              <a:lnSpc>
                <a:spcPct val="80000"/>
              </a:lnSpc>
              <a:spcBef>
                <a:spcPts val="400"/>
              </a:spcBef>
              <a:spcAft>
                <a:spcPts val="600"/>
              </a:spcAft>
              <a:buNone/>
            </a:pPr>
            <a:endParaRPr lang="pl-PL" sz="1600" b="1">
              <a:latin typeface="Verdana" pitchFamily="34"/>
              <a:ea typeface="Verdana" pitchFamily="34"/>
              <a:cs typeface="Verdana" pitchFamily="34"/>
            </a:endParaRPr>
          </a:p>
          <a:p>
            <a:pPr lvl="0" algn="just">
              <a:buSzPts val="1072"/>
              <a:buBlip>
                <a:blip r:embed="rId3"/>
              </a:buBlip>
            </a:pPr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4 żłobki z liczbą 63 dzieci,</a:t>
            </a:r>
          </a:p>
          <a:p>
            <a:pPr lvl="0" algn="just">
              <a:buSzPts val="1072"/>
              <a:buBlip>
                <a:blip r:embed="rId3"/>
              </a:buBlip>
            </a:pPr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26 przedszkoli i punktów przedszkolnych z liczbą 1275 dzieci,</a:t>
            </a:r>
          </a:p>
          <a:p>
            <a:pPr lvl="0" algn="just">
              <a:buSzPts val="1072"/>
              <a:buBlip>
                <a:blip r:embed="rId3"/>
              </a:buBlip>
            </a:pPr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14 szkół, w tym 7 podstawowych, 5 gimnazjów, 2 szkoły ponadgimnazjalne, z liczbą 6038 uczniów,</a:t>
            </a:r>
          </a:p>
          <a:p>
            <a:pPr lvl="0">
              <a:buSzPts val="1072"/>
              <a:buBlip>
                <a:blip r:embed="rId3"/>
              </a:buBlip>
            </a:pPr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pozostałe  placówek to m.in. ośrodek szkolno-wychowawczy, szkoła muzyczna i placówka pracy pozaszkolnej z liczbą 238 uczniów.</a:t>
            </a:r>
          </a:p>
          <a:p>
            <a:pPr lvl="0" hangingPunct="1">
              <a:spcBef>
                <a:spcPts val="400"/>
              </a:spcBef>
              <a:spcAft>
                <a:spcPts val="600"/>
              </a:spcAft>
            </a:pPr>
            <a:endParaRPr lang="pl-PL" sz="1800">
              <a:latin typeface="Gill Sans MT" pitchFamily="18"/>
            </a:endParaRP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07999" y="235796"/>
            <a:ext cx="1955883" cy="194003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355476" y="807122"/>
            <a:ext cx="8804519" cy="893688"/>
          </a:xfrm>
        </p:spPr>
        <p:txBody>
          <a:bodyPr/>
          <a:lstStyle/>
          <a:p>
            <a:pPr lvl="0"/>
            <a:r>
              <a:rPr lang="pl-PL" b="1">
                <a:latin typeface="Verdana" pitchFamily="34"/>
                <a:ea typeface="Verdana" pitchFamily="34"/>
                <a:cs typeface="Verdana" pitchFamily="34"/>
              </a:rPr>
              <a:t>Stan sanitarny placówek oświatowo-wychowawczych</a:t>
            </a:r>
          </a:p>
        </p:txBody>
      </p:sp>
      <p:pic>
        <p:nvPicPr>
          <p:cNvPr id="3" name="Picture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07999" y="235796"/>
            <a:ext cx="1955883" cy="194003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Symbol zastępczy zawartości 4"/>
          <p:cNvSpPr txBox="1">
            <a:spLocks noGrp="1"/>
          </p:cNvSpPr>
          <p:nvPr>
            <p:ph idx="1"/>
          </p:nvPr>
        </p:nvSpPr>
        <p:spPr>
          <a:xfrm>
            <a:off x="511945" y="1946402"/>
            <a:ext cx="10972443" cy="567366"/>
          </a:xfrm>
        </p:spPr>
        <p:txBody>
          <a:bodyPr anchorCtr="1"/>
          <a:lstStyle/>
          <a:p>
            <a:pPr marL="0" lvl="0" indent="0" algn="ctr">
              <a:buNone/>
            </a:pPr>
            <a:r>
              <a:rPr lang="pl-PL" sz="1600" b="1" dirty="0">
                <a:latin typeface="Verdana" pitchFamily="34"/>
                <a:ea typeface="Verdana" pitchFamily="34"/>
                <a:cs typeface="Verdana" pitchFamily="34"/>
              </a:rPr>
              <a:t>Stwierdzone nieprawidłowości</a:t>
            </a:r>
          </a:p>
        </p:txBody>
      </p:sp>
      <p:graphicFrame>
        <p:nvGraphicFramePr>
          <p:cNvPr id="6" name="Wykres 5"/>
          <p:cNvGraphicFramePr/>
          <p:nvPr/>
        </p:nvGraphicFramePr>
        <p:xfrm>
          <a:off x="401782" y="2507673"/>
          <a:ext cx="11263745" cy="39762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/>
        <p:txBody>
          <a:bodyPr lIns="0" tIns="0" rIns="0" bIns="0" anchor="ctr" anchorCtr="1"/>
          <a:lstStyle/>
          <a:p>
            <a:pPr marL="228600" lvl="0" algn="ctr" hangingPunct="0"/>
            <a:r>
              <a:rPr lang="pl-PL" b="1">
                <a:latin typeface="Verdana" pitchFamily="34"/>
                <a:ea typeface="Verdana" pitchFamily="34"/>
                <a:cs typeface="Verdana" pitchFamily="34"/>
              </a:rPr>
              <a:t>Higienizacja procesów nauczania</a:t>
            </a:r>
          </a:p>
        </p:txBody>
      </p:sp>
      <p:sp>
        <p:nvSpPr>
          <p:cNvPr id="3" name="Podtytuł 2"/>
          <p:cNvSpPr txBox="1">
            <a:spLocks noGrp="1"/>
          </p:cNvSpPr>
          <p:nvPr>
            <p:ph type="subTitle" idx="4294967295"/>
          </p:nvPr>
        </p:nvSpPr>
        <p:spPr>
          <a:xfrm>
            <a:off x="367561" y="1619996"/>
            <a:ext cx="10972443" cy="4525923"/>
          </a:xfrm>
        </p:spPr>
        <p:txBody>
          <a:bodyPr lIns="0" tIns="0" rIns="0" bIns="0"/>
          <a:lstStyle/>
          <a:p>
            <a:pPr marL="571500" lvl="0" indent="-342900"/>
            <a:r>
              <a:rPr lang="pl-PL" sz="2400">
                <a:latin typeface="Verdana" pitchFamily="34"/>
              </a:rPr>
              <a:t>Meble szkolne z certyfikatami bezpieczeństwa</a:t>
            </a:r>
            <a:endParaRPr lang="pl-PL" sz="2000">
              <a:latin typeface="Verdana" pitchFamily="34"/>
            </a:endParaRPr>
          </a:p>
          <a:p>
            <a:pPr marL="987423" lvl="0" indent="0" algn="just">
              <a:buSzPts val="1072"/>
              <a:buBlip>
                <a:blip r:embed="rId3"/>
              </a:buBlip>
            </a:pPr>
            <a:r>
              <a:rPr lang="pl-PL" sz="2000">
                <a:latin typeface="Verdana" pitchFamily="34"/>
              </a:rPr>
              <a:t>  21 przedszkoli ( na 25 placówek) posiada wszystkie meble z certyfikatami</a:t>
            </a:r>
          </a:p>
          <a:p>
            <a:pPr marL="987423" lvl="0" indent="0" algn="just">
              <a:buSzPts val="1072"/>
              <a:buBlip>
                <a:blip r:embed="rId3"/>
              </a:buBlip>
            </a:pPr>
            <a:r>
              <a:rPr lang="pl-PL" sz="2000">
                <a:latin typeface="Verdana" pitchFamily="34"/>
              </a:rPr>
              <a:t>  ponad połowa szkół posiada meble z certyfikatami, pozostałe posiadają 80% certyfikowanych mebli</a:t>
            </a:r>
          </a:p>
          <a:p>
            <a:pPr marL="457200" lvl="0" indent="0" algn="just" hangingPunct="0">
              <a:buNone/>
            </a:pPr>
            <a:endParaRPr lang="pl-PL" sz="2000">
              <a:latin typeface="Verdana" pitchFamily="34"/>
            </a:endParaRPr>
          </a:p>
          <a:p>
            <a:pPr marL="800100" lvl="0" indent="-342900" algn="just" hangingPunct="0"/>
            <a:r>
              <a:rPr lang="pl-PL" sz="2000">
                <a:latin typeface="Verdana" pitchFamily="34"/>
              </a:rPr>
              <a:t>Wszystkie szkoły w Wejherowie zapewniają uczniom miejsce na pozostawienie  podręczników i przyborów szkolnych poprzez doposażenie placówek w meble na pomoce dydaktyczne, indywidualne szafki na podręczniki szkolne  oraz indywidualne szafki odzieżowe.</a:t>
            </a: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08722" y="236518"/>
            <a:ext cx="1955883" cy="194003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700003" y="702003"/>
            <a:ext cx="8910718" cy="1013758"/>
          </a:xfrm>
        </p:spPr>
        <p:txBody>
          <a:bodyPr lIns="0" tIns="0" rIns="0" bIns="0" anchor="ctr" anchorCtr="1"/>
          <a:lstStyle/>
          <a:p>
            <a:pPr lvl="0" algn="ctr" hangingPunct="0"/>
            <a:r>
              <a:rPr lang="pl-PL" b="1">
                <a:latin typeface="Verdana" pitchFamily="34"/>
              </a:rPr>
              <a:t>Dożywianie dzieci i młodzieży w szkołach</a:t>
            </a:r>
          </a:p>
        </p:txBody>
      </p:sp>
      <p:sp>
        <p:nvSpPr>
          <p:cNvPr id="3" name="Podtytuł 2"/>
          <p:cNvSpPr txBox="1">
            <a:spLocks noGrp="1"/>
          </p:cNvSpPr>
          <p:nvPr>
            <p:ph type="subTitle" idx="4294967295"/>
          </p:nvPr>
        </p:nvSpPr>
        <p:spPr>
          <a:xfrm>
            <a:off x="1304547" y="1438652"/>
            <a:ext cx="9996001" cy="5577794"/>
          </a:xfrm>
        </p:spPr>
        <p:txBody>
          <a:bodyPr lIns="0" tIns="0" rIns="0" bIns="0"/>
          <a:lstStyle/>
          <a:p>
            <a:pPr marL="457200" lvl="0" indent="-186839" algn="just" hangingPunct="0">
              <a:buSzPts val="1072"/>
              <a:buBlip>
                <a:blip r:embed="rId3"/>
              </a:buBlip>
            </a:pPr>
            <a:r>
              <a:rPr lang="pl-PL" sz="1600">
                <a:latin typeface="Verdana" pitchFamily="34"/>
              </a:rPr>
              <a:t>13 spośród 14 szkół wydawało uczniom ciepłe posiłki,  </a:t>
            </a:r>
          </a:p>
          <a:p>
            <a:pPr marL="457200" lvl="0" indent="-186839" algn="just" hangingPunct="0">
              <a:buSzPts val="1072"/>
              <a:buBlip>
                <a:blip r:embed="rId3"/>
              </a:buBlip>
            </a:pPr>
            <a:r>
              <a:rPr lang="pl-PL" sz="1600">
                <a:latin typeface="Verdana" pitchFamily="34"/>
              </a:rPr>
              <a:t>Łącznie z ciepłych posiłków korzystało 1456 ( 24,1 % wszystkich uczniów)</a:t>
            </a:r>
          </a:p>
          <a:p>
            <a:pPr marL="457200" lvl="0" indent="-186839" algn="just" hangingPunct="0">
              <a:buSzPts val="1072"/>
              <a:buBlip>
                <a:blip r:embed="rId3"/>
              </a:buBlip>
            </a:pPr>
            <a:r>
              <a:rPr lang="pl-PL" sz="1600">
                <a:latin typeface="Verdana" pitchFamily="34"/>
              </a:rPr>
              <a:t>Z dofinansowania korzystało 486 uczniów (33,3% żywionych)</a:t>
            </a:r>
          </a:p>
          <a:p>
            <a:pPr marL="457200" lvl="0" indent="-186839" algn="just" hangingPunct="0">
              <a:buNone/>
            </a:pPr>
            <a:endParaRPr lang="pl-PL" sz="1600" b="1">
              <a:latin typeface="Verdana" pitchFamily="34"/>
            </a:endParaRPr>
          </a:p>
          <a:p>
            <a:pPr marL="457200" lvl="0" indent="-186839" algn="just" hangingPunct="0">
              <a:buNone/>
            </a:pPr>
            <a:r>
              <a:rPr lang="pl-PL" sz="1600" b="1">
                <a:latin typeface="Verdana" pitchFamily="34"/>
              </a:rPr>
              <a:t>Program „Szklanka mleka” i „Owoce w szkole”</a:t>
            </a:r>
          </a:p>
          <a:p>
            <a:pPr marL="270360" lvl="0" indent="0" algn="just" hangingPunct="0">
              <a:buNone/>
            </a:pPr>
            <a:r>
              <a:rPr lang="pl-PL" sz="1600">
                <a:latin typeface="Verdana" pitchFamily="34"/>
              </a:rPr>
              <a:t>Wszystkie szkoły podstawowe na terenie Wejherowa biorą udział w obu programach.</a:t>
            </a:r>
          </a:p>
          <a:p>
            <a:pPr marL="457200" lvl="0" indent="-186839" algn="just" hangingPunct="0">
              <a:buNone/>
            </a:pPr>
            <a:r>
              <a:rPr lang="pl-PL" sz="1600">
                <a:latin typeface="Verdana" pitchFamily="34"/>
              </a:rPr>
              <a:t>Programy finansowane są przez Agencję Rynku Rolnego (oddział w Gdyni).</a:t>
            </a:r>
          </a:p>
          <a:p>
            <a:pPr marL="457200" lvl="0" indent="-186839" algn="just" hangingPunct="0">
              <a:buNone/>
            </a:pPr>
            <a:endParaRPr lang="pl-PL" sz="1400" b="1">
              <a:latin typeface="Arial" pitchFamily="18"/>
            </a:endParaRP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79999" y="219958"/>
            <a:ext cx="1955883" cy="194003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/>
        <p:txBody>
          <a:bodyPr lIns="0" tIns="0" rIns="0" bIns="0" anchor="ctr" anchorCtr="1"/>
          <a:lstStyle/>
          <a:p>
            <a:pPr lvl="0" algn="ctr" hangingPunct="0"/>
            <a:r>
              <a:rPr lang="pl-PL" b="1">
                <a:latin typeface="Verdana" pitchFamily="34"/>
              </a:rPr>
              <a:t>Sklepiki szkolne</a:t>
            </a:r>
          </a:p>
        </p:txBody>
      </p:sp>
      <p:sp>
        <p:nvSpPr>
          <p:cNvPr id="3" name="Podtytuł 2"/>
          <p:cNvSpPr txBox="1">
            <a:spLocks noGrp="1"/>
          </p:cNvSpPr>
          <p:nvPr>
            <p:ph type="subTitle" idx="4294967295"/>
          </p:nvPr>
        </p:nvSpPr>
        <p:spPr>
          <a:xfrm>
            <a:off x="609484" y="2132856"/>
            <a:ext cx="10972443" cy="3997583"/>
          </a:xfrm>
        </p:spPr>
        <p:txBody>
          <a:bodyPr lIns="0" tIns="0" rIns="0" bIns="0"/>
          <a:lstStyle/>
          <a:p>
            <a:pPr marL="270360" lvl="0" indent="0" algn="ctr" hangingPunct="0">
              <a:lnSpc>
                <a:spcPct val="150000"/>
              </a:lnSpc>
              <a:buNone/>
            </a:pPr>
            <a:r>
              <a:rPr lang="pl-PL" sz="2400" b="1">
                <a:latin typeface="Verdana" pitchFamily="34"/>
              </a:rPr>
              <a:t>Zdrowa żywność w sklepikach szkolnych</a:t>
            </a:r>
          </a:p>
          <a:p>
            <a:pPr marL="457200" lvl="0" indent="-186839" algn="just" hangingPunct="0">
              <a:lnSpc>
                <a:spcPct val="150000"/>
              </a:lnSpc>
              <a:buSzPts val="1072"/>
              <a:buBlip>
                <a:blip r:embed="rId3"/>
              </a:buBlip>
            </a:pPr>
            <a:r>
              <a:rPr lang="pl-PL" sz="1600">
                <a:latin typeface="Verdana" pitchFamily="34"/>
              </a:rPr>
              <a:t>W podległych placówkach oświatowych zlokalizowanych jest 6 sklepików szkolnych prowadzonych przez ajentów.</a:t>
            </a:r>
          </a:p>
          <a:p>
            <a:pPr marL="457200" lvl="0" indent="-186839" algn="just" hangingPunct="0">
              <a:lnSpc>
                <a:spcPct val="150000"/>
              </a:lnSpc>
              <a:buSzPts val="1072"/>
              <a:buBlip>
                <a:blip r:embed="rId3"/>
              </a:buBlip>
            </a:pPr>
            <a:r>
              <a:rPr lang="pl-PL" sz="1600">
                <a:latin typeface="Verdana" pitchFamily="34"/>
              </a:rPr>
              <a:t>W ramach kontroli placówek szkolnych podjęto z dyrektorami rozmowy na temat asortymentu, który powinien znajdować się w sprzedaży w sklepikach szkolnych.</a:t>
            </a:r>
          </a:p>
          <a:p>
            <a:pPr marL="457200" lvl="0" indent="-186839" algn="just" hangingPunct="0">
              <a:lnSpc>
                <a:spcPct val="150000"/>
              </a:lnSpc>
              <a:buSzPts val="1072"/>
              <a:buBlip>
                <a:blip r:embed="rId3"/>
              </a:buBlip>
            </a:pPr>
            <a:r>
              <a:rPr lang="pl-PL" sz="1600">
                <a:latin typeface="Verdana" pitchFamily="34"/>
              </a:rPr>
              <a:t>W ramach programu „Trzymaj Formę” w 1 sklepiku szkolnym pojawiły się właściwe produkty spożywcze takie jak soki, woda nie gazowana i  świeże owoce, a wycofano ze sprzedaży chipsy i colę.</a:t>
            </a:r>
          </a:p>
          <a:p>
            <a:pPr marL="457200" lvl="0" indent="-186839" algn="just" hangingPunct="0">
              <a:lnSpc>
                <a:spcPct val="150000"/>
              </a:lnSpc>
              <a:buSzPts val="1072"/>
              <a:buBlip>
                <a:blip r:embed="rId3"/>
              </a:buBlip>
            </a:pPr>
            <a:r>
              <a:rPr lang="pl-PL" sz="1600">
                <a:latin typeface="Verdana" pitchFamily="34"/>
              </a:rPr>
              <a:t>W pozostałych sklepikach szkolnych oferowana jest żywność, nie zapewniająca właściwej diety dla dzieci.</a:t>
            </a: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80356" y="220315"/>
            <a:ext cx="1955883" cy="194003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520004" y="606238"/>
            <a:ext cx="8958962" cy="1013758"/>
          </a:xfrm>
        </p:spPr>
        <p:txBody>
          <a:bodyPr lIns="0" tIns="0" rIns="0" bIns="0" anchor="ctr" anchorCtr="1"/>
          <a:lstStyle/>
          <a:p>
            <a:pPr lvl="0" algn="ctr" hangingPunct="0"/>
            <a:r>
              <a:rPr lang="pl-PL" b="1">
                <a:latin typeface="Verdana" pitchFamily="34"/>
              </a:rPr>
              <a:t>Ocena wypoczynku dzieci i młodzieży</a:t>
            </a:r>
          </a:p>
        </p:txBody>
      </p:sp>
      <p:sp>
        <p:nvSpPr>
          <p:cNvPr id="3" name="Podtytuł 2"/>
          <p:cNvSpPr txBox="1">
            <a:spLocks noGrp="1"/>
          </p:cNvSpPr>
          <p:nvPr>
            <p:ph type="subTitle" idx="4294967295"/>
          </p:nvPr>
        </p:nvSpPr>
        <p:spPr>
          <a:xfrm>
            <a:off x="1513258" y="1815019"/>
            <a:ext cx="9849688" cy="4525923"/>
          </a:xfrm>
        </p:spPr>
        <p:txBody>
          <a:bodyPr lIns="0" tIns="0" rIns="0" bIns="0"/>
          <a:lstStyle/>
          <a:p>
            <a:pPr marL="0" lvl="0" indent="0" algn="ctr" hangingPunct="0">
              <a:lnSpc>
                <a:spcPct val="150000"/>
              </a:lnSpc>
              <a:buNone/>
            </a:pPr>
            <a:r>
              <a:rPr lang="pl-PL" sz="1400" b="1">
                <a:latin typeface="Verdana" pitchFamily="34"/>
              </a:rPr>
              <a:t>Wypoczynek letni</a:t>
            </a:r>
          </a:p>
          <a:p>
            <a:pPr marL="0" lvl="0" indent="0" algn="just" hangingPunct="0">
              <a:lnSpc>
                <a:spcPct val="150000"/>
              </a:lnSpc>
              <a:buNone/>
            </a:pPr>
            <a:r>
              <a:rPr lang="pl-PL" sz="1400">
                <a:latin typeface="Verdana" pitchFamily="34"/>
              </a:rPr>
              <a:t>W powiecie zgłoszono 82 placówki, w tym 4 zlokalizowane w Wejherowie:</a:t>
            </a:r>
          </a:p>
          <a:p>
            <a:pPr marL="1004889" lvl="1" indent="-285750" algn="just" hangingPunct="0">
              <a:lnSpc>
                <a:spcPct val="150000"/>
              </a:lnSpc>
              <a:buSzPts val="1072"/>
            </a:pPr>
            <a:r>
              <a:rPr lang="pl-PL" sz="1400">
                <a:latin typeface="Verdana" pitchFamily="34"/>
              </a:rPr>
              <a:t>2 półkolonie z liczba uczestników 82</a:t>
            </a:r>
          </a:p>
          <a:p>
            <a:pPr marL="1004889" lvl="1" indent="-285750" algn="just" hangingPunct="0">
              <a:lnSpc>
                <a:spcPct val="150000"/>
              </a:lnSpc>
              <a:buSzPts val="1072"/>
            </a:pPr>
            <a:r>
              <a:rPr lang="pl-PL" sz="1400">
                <a:latin typeface="Verdana" pitchFamily="34"/>
              </a:rPr>
              <a:t>2 kolonie z liczbą uczestników 52</a:t>
            </a:r>
          </a:p>
          <a:p>
            <a:pPr marL="0" lvl="1" indent="0" algn="just" hangingPunct="0">
              <a:lnSpc>
                <a:spcPct val="150000"/>
              </a:lnSpc>
              <a:buNone/>
            </a:pPr>
            <a:r>
              <a:rPr lang="pl-PL" sz="1400">
                <a:latin typeface="Verdana" pitchFamily="34"/>
              </a:rPr>
              <a:t>Skontrolowano ogółem 61 placówek na terenie powiatu, w których przebywały 4863 osoby. </a:t>
            </a:r>
            <a:br>
              <a:rPr lang="pl-PL" sz="1400">
                <a:latin typeface="Verdana" pitchFamily="34"/>
              </a:rPr>
            </a:br>
            <a:r>
              <a:rPr lang="pl-PL" sz="1400">
                <a:latin typeface="Verdana" pitchFamily="34"/>
              </a:rPr>
              <a:t>Nie stwierdzono nieprawidłowości w placówkach na terenie Wejherowa.</a:t>
            </a:r>
          </a:p>
          <a:p>
            <a:pPr marL="0" lvl="1" indent="0" algn="ctr" hangingPunct="0">
              <a:lnSpc>
                <a:spcPct val="150000"/>
              </a:lnSpc>
              <a:buNone/>
            </a:pPr>
            <a:endParaRPr lang="pl-PL" sz="1400" b="1">
              <a:latin typeface="Verdana" pitchFamily="34"/>
            </a:endParaRPr>
          </a:p>
          <a:p>
            <a:pPr marL="0" lvl="1" indent="0" algn="ctr" hangingPunct="0">
              <a:lnSpc>
                <a:spcPct val="150000"/>
              </a:lnSpc>
              <a:buNone/>
            </a:pPr>
            <a:r>
              <a:rPr lang="pl-PL" sz="1400" b="1">
                <a:latin typeface="Verdana" pitchFamily="34"/>
              </a:rPr>
              <a:t>Wypoczynek zimowy</a:t>
            </a:r>
          </a:p>
          <a:p>
            <a:pPr marL="0" lvl="1" indent="0" algn="just" hangingPunct="0">
              <a:lnSpc>
                <a:spcPct val="150000"/>
              </a:lnSpc>
              <a:buNone/>
            </a:pPr>
            <a:r>
              <a:rPr lang="pl-PL" sz="1400">
                <a:latin typeface="Verdana" pitchFamily="34"/>
              </a:rPr>
              <a:t>W powiecie zgłoszono 23 placówki, w tym w Wejherowie zlokalizowano 1 półkolonię z liczba uczestników około 200. Skontrolowano ogółem 14 placówek na terenie powiatu, w których przebywało 1413 osób.  </a:t>
            </a:r>
            <a:br>
              <a:rPr lang="pl-PL" sz="1400">
                <a:latin typeface="Verdana" pitchFamily="34"/>
              </a:rPr>
            </a:br>
            <a:r>
              <a:rPr lang="pl-PL" sz="1400">
                <a:latin typeface="Verdana" pitchFamily="34"/>
              </a:rPr>
              <a:t>Nie stwierdzono nieprawidłowości w placówce na terenie Wejherowa.</a:t>
            </a: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81078" y="221037"/>
            <a:ext cx="1955883" cy="194003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2291239" y="547917"/>
            <a:ext cx="9000000" cy="1285564"/>
          </a:xfrm>
        </p:spPr>
        <p:txBody>
          <a:bodyPr lIns="0" tIns="0" rIns="0" bIns="0" anchor="ctr" anchorCtr="1"/>
          <a:lstStyle/>
          <a:p>
            <a:pPr lvl="0" algn="ctr" hangingPunct="0"/>
            <a:r>
              <a:rPr lang="pl-PL" b="1">
                <a:latin typeface="Verdana" pitchFamily="34"/>
              </a:rPr>
              <a:t>Działania kontrolno-represyjne</a:t>
            </a:r>
          </a:p>
        </p:txBody>
      </p:sp>
      <p:sp>
        <p:nvSpPr>
          <p:cNvPr id="3" name="Podtytuł 2"/>
          <p:cNvSpPr txBox="1">
            <a:spLocks noGrp="1"/>
          </p:cNvSpPr>
          <p:nvPr>
            <p:ph type="subTitle" idx="4294967295"/>
          </p:nvPr>
        </p:nvSpPr>
        <p:spPr>
          <a:xfrm>
            <a:off x="450378" y="1833481"/>
            <a:ext cx="11259400" cy="4525923"/>
          </a:xfrm>
        </p:spPr>
        <p:txBody>
          <a:bodyPr lIns="0" tIns="0" rIns="0" bIns="0"/>
          <a:lstStyle/>
          <a:p>
            <a:endParaRPr lang="pl-PL"/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80722" y="220681"/>
            <a:ext cx="1955883" cy="1940036"/>
          </a:xfrm>
          <a:prstGeom prst="rect">
            <a:avLst/>
          </a:prstGeom>
          <a:noFill/>
          <a:ln cap="flat">
            <a:noFill/>
          </a:ln>
        </p:spPr>
      </p:pic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609601" y="2452932"/>
          <a:ext cx="10840858" cy="324128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64933"/>
                <a:gridCol w="1290578"/>
                <a:gridCol w="1456364"/>
                <a:gridCol w="1514319"/>
                <a:gridCol w="1528476"/>
                <a:gridCol w="1437495"/>
                <a:gridCol w="1548693"/>
              </a:tblGrid>
              <a:tr h="707802">
                <a:tc>
                  <a:txBody>
                    <a:bodyPr/>
                    <a:lstStyle/>
                    <a:p>
                      <a:pPr lvl="0"/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pl-PL"/>
                        <a:t>Epidemiol.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pl-PL"/>
                        <a:t>Higiena</a:t>
                      </a:r>
                      <a:r>
                        <a:rPr lang="pl-PL" baseline="0"/>
                        <a:t> Żywności</a:t>
                      </a:r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pl-PL"/>
                        <a:t>Higiena Komunalna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pl-PL"/>
                        <a:t>Higiena Szkolna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pl-PL"/>
                        <a:t>Higiena</a:t>
                      </a:r>
                      <a:r>
                        <a:rPr lang="pl-PL" baseline="0"/>
                        <a:t> Pracy</a:t>
                      </a:r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pl-PL"/>
                        <a:t>Ogółem</a:t>
                      </a:r>
                    </a:p>
                  </a:txBody>
                  <a:tcPr/>
                </a:tc>
              </a:tr>
              <a:tr h="707802">
                <a:tc>
                  <a:txBody>
                    <a:bodyPr/>
                    <a:lstStyle/>
                    <a:p>
                      <a:pPr lvl="0" algn="l"/>
                      <a:r>
                        <a:rPr lang="pl-PL"/>
                        <a:t>Liczba obiektów skontrolowanych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pl-PL" dirty="0" smtClean="0"/>
                        <a:t>74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pl-PL" dirty="0" smtClean="0"/>
                        <a:t>211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pl-PL" dirty="0" smtClean="0"/>
                        <a:t>96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pl-PL"/>
                        <a:t>37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endParaRPr lang="pl-PL"/>
                    </a:p>
                  </a:txBody>
                  <a:tcPr/>
                </a:tc>
              </a:tr>
              <a:tr h="707802">
                <a:tc>
                  <a:txBody>
                    <a:bodyPr/>
                    <a:lstStyle/>
                    <a:p>
                      <a:pPr lvl="0" algn="l"/>
                      <a:r>
                        <a:rPr lang="pl-PL"/>
                        <a:t>Liczba decyzji</a:t>
                      </a:r>
                      <a:r>
                        <a:rPr lang="pl-PL" baseline="0"/>
                        <a:t> nakazowych</a:t>
                      </a:r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pl-PL"/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pl-PL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pl-PL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pl-PL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pl-PL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pl-PL"/>
                        <a:t>63</a:t>
                      </a:r>
                    </a:p>
                  </a:txBody>
                  <a:tcPr/>
                </a:tc>
              </a:tr>
              <a:tr h="707802">
                <a:tc>
                  <a:txBody>
                    <a:bodyPr/>
                    <a:lstStyle/>
                    <a:p>
                      <a:pPr lvl="0" algn="l"/>
                      <a:r>
                        <a:rPr lang="pl-PL"/>
                        <a:t>Liczba nałożonych mandatów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pl-PL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pl-PL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pl-PL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pl-PL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pl-PL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pl-PL"/>
                        <a:t>29</a:t>
                      </a:r>
                    </a:p>
                  </a:txBody>
                  <a:tcPr/>
                </a:tc>
              </a:tr>
              <a:tr h="410080">
                <a:tc>
                  <a:txBody>
                    <a:bodyPr/>
                    <a:lstStyle/>
                    <a:p>
                      <a:pPr lvl="0" algn="l"/>
                      <a:r>
                        <a:rPr lang="pl-PL"/>
                        <a:t>Kwota mandatów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pl-PL"/>
                        <a:t>600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pl-PL"/>
                        <a:t>4500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pl-PL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pl-PL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pl-PL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pl-PL" dirty="0"/>
                        <a:t>5100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1847526" y="908721"/>
            <a:ext cx="9937104" cy="428762"/>
          </a:xfrm>
        </p:spPr>
        <p:txBody>
          <a:bodyPr lIns="0" tIns="0" rIns="0" bIns="0" anchor="ctr" anchorCtr="1"/>
          <a:lstStyle/>
          <a:p>
            <a:pPr lvl="0" algn="ctr" hangingPunct="0"/>
            <a:r>
              <a:rPr lang="pl-PL" b="1">
                <a:latin typeface="Verdana" pitchFamily="34"/>
              </a:rPr>
              <a:t>Oświata Zdrowotna i Promocja Zdrowia</a:t>
            </a:r>
          </a:p>
        </p:txBody>
      </p:sp>
      <p:sp>
        <p:nvSpPr>
          <p:cNvPr id="3" name="Podtytuł 2"/>
          <p:cNvSpPr txBox="1">
            <a:spLocks noGrp="1"/>
          </p:cNvSpPr>
          <p:nvPr>
            <p:ph type="subTitle" idx="4294967295"/>
          </p:nvPr>
        </p:nvSpPr>
        <p:spPr>
          <a:xfrm>
            <a:off x="609484" y="1472037"/>
            <a:ext cx="10972443" cy="4791236"/>
          </a:xfrm>
        </p:spPr>
        <p:txBody>
          <a:bodyPr lIns="0" tIns="0" rIns="0" bIns="0"/>
          <a:lstStyle/>
          <a:p>
            <a:pPr marL="0" lvl="0" indent="0" algn="ctr" hangingPunct="0">
              <a:buNone/>
            </a:pPr>
            <a:endParaRPr lang="pl-PL" sz="3600" b="1">
              <a:solidFill>
                <a:srgbClr val="808080"/>
              </a:solidFill>
              <a:latin typeface="Gill Sans MT" pitchFamily="34"/>
            </a:endParaRPr>
          </a:p>
          <a:p>
            <a:pPr marL="0" lvl="0" indent="0" algn="ctr" hangingPunct="0">
              <a:buNone/>
            </a:pPr>
            <a:r>
              <a:rPr lang="pl-PL" sz="2800" b="1">
                <a:solidFill>
                  <a:srgbClr val="000000"/>
                </a:solidFill>
                <a:latin typeface="Gill Sans MT" pitchFamily="34"/>
              </a:rPr>
              <a:t>Obszary działania</a:t>
            </a:r>
          </a:p>
          <a:p>
            <a:pPr marL="0" lvl="0" indent="0" hangingPunct="0">
              <a:lnSpc>
                <a:spcPct val="150000"/>
              </a:lnSpc>
            </a:pPr>
            <a:r>
              <a:rPr lang="pl-PL" sz="2400">
                <a:solidFill>
                  <a:srgbClr val="000000"/>
                </a:solidFill>
                <a:latin typeface="Gill Sans MT" pitchFamily="34"/>
              </a:rPr>
              <a:t>Profilaktyka palenia tytoniu.</a:t>
            </a:r>
          </a:p>
          <a:p>
            <a:pPr marL="0" lvl="0" indent="0" hangingPunct="0">
              <a:lnSpc>
                <a:spcPct val="150000"/>
              </a:lnSpc>
            </a:pPr>
            <a:r>
              <a:rPr lang="pl-PL" sz="2400">
                <a:solidFill>
                  <a:srgbClr val="000000"/>
                </a:solidFill>
                <a:latin typeface="Gill Sans MT" pitchFamily="34"/>
              </a:rPr>
              <a:t>Profilaktyka chorób zakaźnych.</a:t>
            </a:r>
          </a:p>
          <a:p>
            <a:pPr marL="0" lvl="0" indent="0" hangingPunct="0">
              <a:lnSpc>
                <a:spcPct val="150000"/>
              </a:lnSpc>
            </a:pPr>
            <a:r>
              <a:rPr lang="pl-PL" sz="2400">
                <a:solidFill>
                  <a:srgbClr val="000000"/>
                </a:solidFill>
                <a:latin typeface="Gill Sans MT" pitchFamily="34"/>
              </a:rPr>
              <a:t>Profilaktyka chorób cywilizacyjnych (nowotworowych i układu krążenia).</a:t>
            </a:r>
          </a:p>
          <a:p>
            <a:pPr marL="0" lvl="0" indent="0" hangingPunct="0">
              <a:lnSpc>
                <a:spcPct val="150000"/>
              </a:lnSpc>
            </a:pPr>
            <a:r>
              <a:rPr lang="pl-PL" sz="2400">
                <a:solidFill>
                  <a:srgbClr val="000000"/>
                </a:solidFill>
                <a:latin typeface="Gill Sans MT" pitchFamily="34"/>
              </a:rPr>
              <a:t>Profilaktyka uzależnień od alkoholu, tytoniu i innych środków psychoaktywnych.</a:t>
            </a:r>
          </a:p>
          <a:p>
            <a:pPr marL="0" lvl="0" indent="0" hangingPunct="0">
              <a:lnSpc>
                <a:spcPct val="150000"/>
              </a:lnSpc>
            </a:pPr>
            <a:r>
              <a:rPr lang="pl-PL" sz="2400">
                <a:solidFill>
                  <a:srgbClr val="000000"/>
                </a:solidFill>
                <a:latin typeface="Gill Sans MT" pitchFamily="34"/>
              </a:rPr>
              <a:t>Profilaktyka nadwagi i otyłości.</a:t>
            </a:r>
          </a:p>
          <a:p>
            <a:pPr marL="0" lvl="0" indent="0" hangingPunct="0">
              <a:lnSpc>
                <a:spcPct val="150000"/>
              </a:lnSpc>
              <a:buNone/>
            </a:pPr>
            <a:endParaRPr lang="pl-PL" sz="2400">
              <a:solidFill>
                <a:srgbClr val="000000"/>
              </a:solidFill>
              <a:latin typeface="Gill Sans MT" pitchFamily="34"/>
            </a:endParaRP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164875"/>
            <a:ext cx="1955883" cy="194003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929899" y="993614"/>
            <a:ext cx="11262097" cy="430883"/>
          </a:xfrm>
        </p:spPr>
        <p:txBody>
          <a:bodyPr lIns="0" tIns="0" rIns="0" bIns="0" anchor="ctr" anchorCtr="1">
            <a:spAutoFit/>
          </a:bodyPr>
          <a:lstStyle/>
          <a:p>
            <a:pPr lvl="0" algn="ctr" hangingPunct="0"/>
            <a:r>
              <a:rPr lang="pl-PL" b="1">
                <a:latin typeface="Verdana" pitchFamily="34"/>
              </a:rPr>
              <a:t>       Oświata Zdrowotna i Promocja Zdrowia</a:t>
            </a:r>
          </a:p>
        </p:txBody>
      </p:sp>
      <p:sp>
        <p:nvSpPr>
          <p:cNvPr id="3" name="pole tekstowe 2"/>
          <p:cNvSpPr txBox="1"/>
          <p:nvPr/>
        </p:nvSpPr>
        <p:spPr>
          <a:xfrm>
            <a:off x="2129043" y="4139644"/>
            <a:ext cx="8079482" cy="42911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ctr" anchorCtr="1" compatLnSpc="0">
            <a:no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l-PL" sz="2800" b="1" i="0" u="none" strike="noStrike" kern="1200" cap="none" spc="0" baseline="0">
                <a:solidFill>
                  <a:srgbClr val="FFFFFF"/>
                </a:solidFill>
                <a:uFillTx/>
                <a:latin typeface="Verdana" pitchFamily="34"/>
                <a:ea typeface="Arial Unicode MS" pitchFamily="2"/>
                <a:cs typeface="Tahoma" pitchFamily="2"/>
              </a:rPr>
              <a:t>Oświata Zdrowotna i Promocja Zdrowia</a:t>
            </a: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79999" y="179999"/>
            <a:ext cx="1955883" cy="194003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Symbol zastępczy zawartości 4"/>
          <p:cNvSpPr txBox="1">
            <a:spLocks noGrp="1"/>
          </p:cNvSpPr>
          <p:nvPr>
            <p:ph idx="1"/>
          </p:nvPr>
        </p:nvSpPr>
        <p:spPr>
          <a:xfrm>
            <a:off x="609484" y="1569595"/>
            <a:ext cx="5354278" cy="4596131"/>
          </a:xfrm>
        </p:spPr>
        <p:txBody>
          <a:bodyPr>
            <a:spAutoFit/>
          </a:bodyPr>
          <a:lstStyle/>
          <a:p>
            <a:pPr lvl="0" algn="ctr">
              <a:buNone/>
            </a:pPr>
            <a:endParaRPr lang="pl-PL" sz="2400" b="1"/>
          </a:p>
          <a:p>
            <a:pPr lvl="0" algn="ctr">
              <a:buNone/>
            </a:pPr>
            <a:endParaRPr lang="pl-PL" sz="2800" b="1"/>
          </a:p>
          <a:p>
            <a:pPr lvl="0" algn="ctr">
              <a:buNone/>
            </a:pPr>
            <a:r>
              <a:rPr lang="pl-PL" sz="2800" b="1"/>
              <a:t>Profilaktyka nadwagi </a:t>
            </a:r>
            <a:br>
              <a:rPr lang="pl-PL" sz="2800" b="1"/>
            </a:br>
            <a:r>
              <a:rPr lang="pl-PL" sz="2800" b="1"/>
              <a:t> i otyłośc</a:t>
            </a:r>
            <a:r>
              <a:rPr lang="pl-PL" b="1"/>
              <a:t>i</a:t>
            </a:r>
          </a:p>
          <a:p>
            <a:pPr lvl="0" algn="just">
              <a:buNone/>
            </a:pPr>
            <a:r>
              <a:rPr lang="pl-PL" sz="2000"/>
              <a:t>Nadwaga i otyłość jest istotnym problemem zdrowotnym populacji polskich dzieci i młodzieży. Szacuje się, że w szkołach podstawowych dotyczy on ok. 20% uczniów,</a:t>
            </a:r>
            <a:r>
              <a:rPr lang="pl-PL" sz="2000">
                <a:cs typeface="Times New Roman" pitchFamily="18"/>
              </a:rPr>
              <a:t> </a:t>
            </a:r>
            <a:br>
              <a:rPr lang="pl-PL" sz="2000">
                <a:cs typeface="Times New Roman" pitchFamily="18"/>
              </a:rPr>
            </a:br>
            <a:r>
              <a:rPr lang="pl-PL" sz="2000">
                <a:cs typeface="Times New Roman" pitchFamily="18"/>
              </a:rPr>
              <a:t> </a:t>
            </a:r>
            <a:r>
              <a:rPr lang="pl-PL" sz="2000"/>
              <a:t>a w gimnazjach: ok 14%.</a:t>
            </a:r>
          </a:p>
          <a:p>
            <a:pPr lvl="0" algn="just">
              <a:buNone/>
            </a:pPr>
            <a:r>
              <a:rPr lang="pl-PL" sz="2000"/>
              <a:t>W tabeli przedstawiono odsetek uczniów z otyłością z podziałem na płeć</a:t>
            </a:r>
          </a:p>
        </p:txBody>
      </p:sp>
      <p:graphicFrame>
        <p:nvGraphicFramePr>
          <p:cNvPr id="6" name="Object 2"/>
          <p:cNvGraphicFramePr>
            <a:graphicFrameLocks noGrp="1"/>
          </p:cNvGraphicFramePr>
          <p:nvPr>
            <p:ph type="chart" idx="4294967295"/>
          </p:nvPr>
        </p:nvGraphicFramePr>
        <p:xfrm>
          <a:off x="6276816" y="2120036"/>
          <a:ext cx="5514261" cy="44202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1859798" y="993614"/>
            <a:ext cx="9887919" cy="430883"/>
          </a:xfrm>
        </p:spPr>
        <p:txBody>
          <a:bodyPr lIns="0" tIns="0" rIns="0" bIns="0" anchor="ctr" anchorCtr="1">
            <a:spAutoFit/>
          </a:bodyPr>
          <a:lstStyle/>
          <a:p>
            <a:pPr lvl="0" algn="ctr" hangingPunct="0"/>
            <a:r>
              <a:rPr lang="pl-PL" b="1">
                <a:latin typeface="Verdana" pitchFamily="34"/>
              </a:rPr>
              <a:t>  Oświata Zdrowotna i Promocja Zdrowia</a:t>
            </a:r>
          </a:p>
        </p:txBody>
      </p:sp>
      <p:pic>
        <p:nvPicPr>
          <p:cNvPr id="3" name="Picture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79999" y="39959"/>
            <a:ext cx="1955883" cy="194003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Symbol zastępczy zawartości 3"/>
          <p:cNvSpPr txBox="1">
            <a:spLocks noGrp="1"/>
          </p:cNvSpPr>
          <p:nvPr>
            <p:ph idx="1"/>
          </p:nvPr>
        </p:nvSpPr>
        <p:spPr>
          <a:xfrm>
            <a:off x="6256434" y="3035954"/>
            <a:ext cx="5354278" cy="2154436"/>
          </a:xfrm>
        </p:spPr>
        <p:txBody>
          <a:bodyPr anchorCtr="1">
            <a:spAutoFit/>
          </a:bodyPr>
          <a:lstStyle/>
          <a:p>
            <a:pPr lvl="0" algn="ctr">
              <a:buNone/>
            </a:pPr>
            <a:r>
              <a:rPr lang="pl-PL" sz="2800" b="1">
                <a:latin typeface="Verdana" pitchFamily="34"/>
                <a:ea typeface="Verdana" pitchFamily="34"/>
                <a:cs typeface="Verdana" pitchFamily="34"/>
              </a:rPr>
              <a:t>Warsztaty dla szkolnych realizatorów w ramach programu „Trzymaj Formę”</a:t>
            </a:r>
            <a:br>
              <a:rPr lang="pl-PL" sz="2800" b="1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sz="2800" b="1">
                <a:latin typeface="Verdana" pitchFamily="34"/>
                <a:ea typeface="Verdana" pitchFamily="34"/>
                <a:cs typeface="Verdana" pitchFamily="34"/>
              </a:rPr>
              <a:t>w PSSE w Wejherowie.</a:t>
            </a: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>
            <a:alphaModFix/>
          </a:blip>
          <a:srcRect/>
          <a:stretch>
            <a:fillRect/>
          </a:stretch>
        </p:blipFill>
        <p:spPr>
          <a:xfrm>
            <a:off x="423723" y="2095557"/>
            <a:ext cx="5156283" cy="403523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1348355" y="993614"/>
            <a:ext cx="10414860" cy="430883"/>
          </a:xfrm>
        </p:spPr>
        <p:txBody>
          <a:bodyPr lIns="0" tIns="0" rIns="0" bIns="0" anchor="ctr" anchorCtr="1">
            <a:spAutoFit/>
          </a:bodyPr>
          <a:lstStyle/>
          <a:p>
            <a:pPr lvl="0" algn="ctr" hangingPunct="0"/>
            <a:r>
              <a:rPr lang="pl-PL" b="1">
                <a:latin typeface="Verdana" pitchFamily="34"/>
              </a:rPr>
              <a:t>    Oświata Zdrowotna i Promocja Zdrowia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609484" y="1604515"/>
            <a:ext cx="5354278" cy="4526280"/>
          </a:xfrm>
        </p:spPr>
        <p:txBody>
          <a:bodyPr>
            <a:spAutoFit/>
          </a:bodyPr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alphaModFix/>
          </a:blip>
          <a:srcRect/>
          <a:stretch>
            <a:fillRect/>
          </a:stretch>
        </p:blipFill>
        <p:spPr>
          <a:xfrm>
            <a:off x="433443" y="2159995"/>
            <a:ext cx="5146563" cy="383471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Symbol zastępczy tekstu 4"/>
          <p:cNvSpPr txBox="1">
            <a:spLocks noGrp="1"/>
          </p:cNvSpPr>
          <p:nvPr>
            <p:ph type="body" idx="4294967295"/>
          </p:nvPr>
        </p:nvSpPr>
        <p:spPr>
          <a:xfrm>
            <a:off x="6231599" y="1604515"/>
            <a:ext cx="5354278" cy="4435918"/>
          </a:xfrm>
        </p:spPr>
        <p:txBody>
          <a:bodyPr lIns="0" tIns="0" rIns="0" bIns="0" anchorCtr="1"/>
          <a:lstStyle/>
          <a:p>
            <a:pPr lvl="0" algn="ctr" hangingPunct="0">
              <a:spcBef>
                <a:spcPts val="0"/>
              </a:spcBef>
              <a:spcAft>
                <a:spcPts val="1415"/>
              </a:spcAft>
              <a:buNone/>
            </a:pPr>
            <a:r>
              <a:rPr lang="pl-PL" sz="2800" b="1">
                <a:latin typeface="Verdana" pitchFamily="34"/>
                <a:ea typeface="Verdana" pitchFamily="34"/>
                <a:cs typeface="Verdana" pitchFamily="34"/>
              </a:rPr>
              <a:t>Turniej Wiedzy o Zdrowiu</a:t>
            </a:r>
            <a:br>
              <a:rPr lang="pl-PL" sz="2800" b="1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sz="2800" b="1">
                <a:latin typeface="Verdana" pitchFamily="34"/>
                <a:ea typeface="Verdana" pitchFamily="34"/>
                <a:cs typeface="Verdana" pitchFamily="34"/>
              </a:rPr>
              <a:t> w ramach  „Trzymaj Formę” w Domu Kultury SM Janowo w Rumi.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24121" y="39959"/>
            <a:ext cx="1955883" cy="194003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1859798" y="747000"/>
            <a:ext cx="9887919" cy="923763"/>
          </a:xfrm>
        </p:spPr>
        <p:txBody>
          <a:bodyPr lIns="0" tIns="0" rIns="0" bIns="0" anchor="ctr" anchorCtr="1"/>
          <a:lstStyle/>
          <a:p>
            <a:pPr lvl="0" algn="ctr" hangingPunct="0"/>
            <a:r>
              <a:rPr lang="pl-PL" b="1">
                <a:latin typeface="Verdana" pitchFamily="34"/>
              </a:rPr>
              <a:t>Oświata Zdrowotna i Promocja Zdrowia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581037" y="1979996"/>
            <a:ext cx="5382725" cy="4312319"/>
          </a:xfrm>
        </p:spPr>
        <p:txBody>
          <a:bodyPr/>
          <a:lstStyle/>
          <a:p>
            <a:pPr marL="0" lvl="0">
              <a:buNone/>
            </a:pPr>
            <a:r>
              <a:rPr lang="pl-PL" sz="2600" b="1"/>
              <a:t>Program Ograniczania Zdrowotnych Następstw Palenia Tytoniu w Polsce</a:t>
            </a:r>
          </a:p>
          <a:p>
            <a:pPr marL="0" lvl="0">
              <a:buNone/>
            </a:pPr>
            <a:r>
              <a:rPr lang="pl-PL" sz="2400" i="1"/>
              <a:t>3 autorskie  akcje prozdrowotne adresowano do młodzieży </a:t>
            </a:r>
            <a:br>
              <a:rPr lang="pl-PL" sz="2400" i="1"/>
            </a:br>
            <a:r>
              <a:rPr lang="pl-PL" sz="2400" i="1"/>
              <a:t>i społeczności lokalnej w związku </a:t>
            </a:r>
            <a:br>
              <a:rPr lang="pl-PL" sz="2400" i="1"/>
            </a:br>
            <a:r>
              <a:rPr lang="pl-PL" sz="2400" i="1"/>
              <a:t>z obchodami Światowego Dnia Bez Tytoniu, Światowego Dnia Zdrowia </a:t>
            </a:r>
            <a:br>
              <a:rPr lang="pl-PL" sz="2400" i="1"/>
            </a:br>
            <a:r>
              <a:rPr lang="pl-PL" sz="2400" i="1"/>
              <a:t>i Światowego Dnia Rzucania Tytoniu.</a:t>
            </a:r>
          </a:p>
        </p:txBody>
      </p:sp>
      <p:sp>
        <p:nvSpPr>
          <p:cNvPr id="4" name="Symbol zastępczy tekstu 3"/>
          <p:cNvSpPr txBox="1">
            <a:spLocks noGrp="1"/>
          </p:cNvSpPr>
          <p:nvPr>
            <p:ph type="body" idx="4294967295"/>
          </p:nvPr>
        </p:nvSpPr>
        <p:spPr>
          <a:xfrm>
            <a:off x="6231599" y="1604515"/>
            <a:ext cx="5354278" cy="4435918"/>
          </a:xfrm>
        </p:spPr>
        <p:txBody>
          <a:bodyPr lIns="0" tIns="0" rIns="0" bIns="0"/>
          <a:lstStyle/>
          <a:p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alphaModFix/>
          </a:blip>
          <a:srcRect/>
          <a:stretch>
            <a:fillRect/>
          </a:stretch>
        </p:blipFill>
        <p:spPr>
          <a:xfrm>
            <a:off x="6468118" y="2095557"/>
            <a:ext cx="5051877" cy="384443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24121" y="39959"/>
            <a:ext cx="1955883" cy="194003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1446663" y="702003"/>
            <a:ext cx="10263115" cy="1013758"/>
          </a:xfrm>
        </p:spPr>
        <p:txBody>
          <a:bodyPr lIns="0" tIns="0" rIns="0" bIns="0" anchor="ctr" anchorCtr="1"/>
          <a:lstStyle/>
          <a:p>
            <a:pPr lvl="0" algn="ctr" hangingPunct="0"/>
            <a:r>
              <a:rPr lang="pl-PL" b="1">
                <a:latin typeface="Verdana" pitchFamily="34"/>
              </a:rPr>
              <a:t>     Oświata Zdrowotna i Promocja Zdrowia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395788" y="2866031"/>
            <a:ext cx="5718410" cy="3264408"/>
          </a:xfrm>
        </p:spPr>
        <p:txBody>
          <a:bodyPr/>
          <a:lstStyle/>
          <a:p>
            <a:pPr lvl="0" indent="0" algn="ctr">
              <a:spcAft>
                <a:spcPts val="600"/>
              </a:spcAft>
              <a:buNone/>
            </a:pPr>
            <a:r>
              <a:rPr lang="pl-PL" sz="2400" b="1">
                <a:latin typeface="Verdana" pitchFamily="34"/>
                <a:ea typeface="Verdana" pitchFamily="34"/>
                <a:cs typeface="Verdana" pitchFamily="34"/>
              </a:rPr>
              <a:t>Programy antynikotynowe dla szkół i przedszkoli</a:t>
            </a:r>
          </a:p>
          <a:p>
            <a:pPr marL="0" lvl="0" indent="0">
              <a:spcAft>
                <a:spcPts val="600"/>
              </a:spcAft>
              <a:buNone/>
            </a:pPr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Odsetek dzieci i młodzieży po raz pierwszy sięgającej po papierosy w wieku 11lat wynosi:13,8%.</a:t>
            </a:r>
          </a:p>
          <a:p>
            <a:pPr marL="0" lvl="0" indent="0" algn="just">
              <a:spcAft>
                <a:spcPts val="600"/>
              </a:spcAft>
              <a:buNone/>
            </a:pPr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Obserwuje się, że odsetek młodzieży palącej papierosy codziennie wzrasta wraz z wiekiem od 0.8%.</a:t>
            </a:r>
          </a:p>
          <a:p>
            <a:pPr marL="0" lvl="0" indent="0" algn="just">
              <a:spcAft>
                <a:spcPts val="600"/>
              </a:spcAft>
              <a:buNone/>
            </a:pPr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Realizujemy programy profilaktyczne na wszystkich szczeblach edukacji:</a:t>
            </a:r>
          </a:p>
          <a:p>
            <a:pPr marL="0" lvl="0" indent="0" algn="ctr">
              <a:spcAft>
                <a:spcPts val="600"/>
              </a:spcAft>
              <a:buNone/>
            </a:pPr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„Czyste Powietrze Wokół Nas”</a:t>
            </a:r>
          </a:p>
          <a:p>
            <a:pPr marL="0" lvl="0" indent="0" algn="ctr">
              <a:spcAft>
                <a:spcPts val="600"/>
              </a:spcAft>
              <a:buNone/>
            </a:pPr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„Nie pal Przy Mnie Proszę”</a:t>
            </a:r>
          </a:p>
          <a:p>
            <a:pPr marL="0" lvl="0" indent="0" algn="ctr">
              <a:spcAft>
                <a:spcPts val="600"/>
              </a:spcAft>
              <a:buNone/>
            </a:pPr>
            <a:r>
              <a:rPr lang="pl-PL" sz="1600">
                <a:latin typeface="Verdana" pitchFamily="34"/>
                <a:ea typeface="Verdana" pitchFamily="34"/>
                <a:cs typeface="Verdana" pitchFamily="34"/>
              </a:rPr>
              <a:t>„Znajdź  właściwe rozwiązanie</a:t>
            </a:r>
            <a:r>
              <a:rPr lang="pl-PL" sz="1600" b="1" i="1">
                <a:latin typeface="Verdana" pitchFamily="34"/>
                <a:ea typeface="Verdana" pitchFamily="34"/>
                <a:cs typeface="Verdana" pitchFamily="34"/>
              </a:rPr>
              <a:t>”</a:t>
            </a:r>
          </a:p>
          <a:p>
            <a:pPr lvl="0" algn="just">
              <a:buNone/>
            </a:pPr>
            <a:endParaRPr lang="pl-PL" sz="2400"/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4121" y="39959"/>
            <a:ext cx="1955883" cy="1940036"/>
          </a:xfrm>
          <a:prstGeom prst="rect">
            <a:avLst/>
          </a:prstGeom>
          <a:noFill/>
          <a:ln cap="flat">
            <a:noFill/>
          </a:ln>
        </p:spPr>
      </p:pic>
      <p:graphicFrame>
        <p:nvGraphicFramePr>
          <p:cNvPr id="5" name="Odsetek"/>
          <p:cNvGraphicFramePr>
            <a:graphicFrameLocks noGrp="1"/>
          </p:cNvGraphicFramePr>
          <p:nvPr>
            <p:ph type="chart" idx="4294967295"/>
          </p:nvPr>
        </p:nvGraphicFramePr>
        <p:xfrm>
          <a:off x="6299996" y="1799996"/>
          <a:ext cx="5714277" cy="46553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1844299" y="993614"/>
            <a:ext cx="9903418" cy="430883"/>
          </a:xfrm>
        </p:spPr>
        <p:txBody>
          <a:bodyPr lIns="0" tIns="0" rIns="0" bIns="0" anchor="ctr" anchorCtr="1">
            <a:spAutoFit/>
          </a:bodyPr>
          <a:lstStyle/>
          <a:p>
            <a:pPr lvl="0" algn="ctr" hangingPunct="0"/>
            <a:r>
              <a:rPr lang="pl-PL" b="1">
                <a:latin typeface="Verdana" pitchFamily="34"/>
              </a:rPr>
              <a:t>Oświata Zdrowotna i Promocja Zdrowia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163769" y="2995071"/>
            <a:ext cx="6903454" cy="1723552"/>
          </a:xfrm>
        </p:spPr>
        <p:txBody>
          <a:bodyPr anchorCtr="1">
            <a:spAutoFit/>
          </a:bodyPr>
          <a:lstStyle/>
          <a:p>
            <a:pPr lvl="0" algn="ctr">
              <a:buNone/>
            </a:pPr>
            <a:r>
              <a:rPr lang="pl-PL" sz="2800" b="1">
                <a:latin typeface="Verdana" pitchFamily="34"/>
                <a:ea typeface="Verdana" pitchFamily="34"/>
                <a:cs typeface="Verdana" pitchFamily="34"/>
              </a:rPr>
              <a:t>Warsztaty pracy twórczej dla szkolnych koordynatorów programów antynikotynowych </a:t>
            </a:r>
            <a:br>
              <a:rPr lang="pl-PL" sz="2800" b="1">
                <a:latin typeface="Verdana" pitchFamily="34"/>
                <a:ea typeface="Verdana" pitchFamily="34"/>
                <a:cs typeface="Verdana" pitchFamily="34"/>
              </a:rPr>
            </a:br>
            <a:r>
              <a:rPr lang="pl-PL" sz="2800" b="1">
                <a:latin typeface="Verdana" pitchFamily="34"/>
                <a:ea typeface="Verdana" pitchFamily="34"/>
                <a:cs typeface="Verdana" pitchFamily="34"/>
              </a:rPr>
              <a:t>w PSSE w Wejherowie.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2520004" y="3420002"/>
            <a:ext cx="179999" cy="43344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0004" tIns="44997" rIns="90004" bIns="44997" anchor="t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l-PL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rial Unicode MS" pitchFamily="2"/>
              <a:cs typeface="Tahoma" pitchFamily="2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alphaModFix/>
          </a:blip>
          <a:srcRect/>
          <a:stretch>
            <a:fillRect/>
          </a:stretch>
        </p:blipFill>
        <p:spPr>
          <a:xfrm>
            <a:off x="7290712" y="1980352"/>
            <a:ext cx="4320000" cy="45000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24478" y="40315"/>
            <a:ext cx="1955883" cy="194003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1813300" y="747000"/>
            <a:ext cx="9903418" cy="923763"/>
          </a:xfrm>
        </p:spPr>
        <p:txBody>
          <a:bodyPr lIns="0" tIns="0" rIns="0" bIns="0" anchor="ctr" anchorCtr="1"/>
          <a:lstStyle/>
          <a:p>
            <a:pPr lvl="0" algn="ctr" hangingPunct="0"/>
            <a:r>
              <a:rPr lang="pl-PL" b="1">
                <a:latin typeface="Verdana" pitchFamily="34"/>
              </a:rPr>
              <a:t>Oświata Zdrowotna i Promocja Zdrowia</a:t>
            </a:r>
          </a:p>
        </p:txBody>
      </p:sp>
      <p:sp>
        <p:nvSpPr>
          <p:cNvPr id="3" name="Symbol zastępczy tekstu 3"/>
          <p:cNvSpPr txBox="1">
            <a:spLocks noGrp="1"/>
          </p:cNvSpPr>
          <p:nvPr>
            <p:ph idx="1"/>
          </p:nvPr>
        </p:nvSpPr>
        <p:spPr>
          <a:xfrm>
            <a:off x="6165716" y="1619996"/>
            <a:ext cx="5354278" cy="4574157"/>
          </a:xfrm>
        </p:spPr>
        <p:txBody>
          <a:bodyPr anchorCtr="1"/>
          <a:lstStyle/>
          <a:p>
            <a:pPr lvl="0" algn="ctr">
              <a:buNone/>
            </a:pPr>
            <a:r>
              <a:rPr lang="pl-PL" sz="2800" b="1">
                <a:latin typeface="Gill Sans MT" pitchFamily="34"/>
              </a:rPr>
              <a:t>Przegląd Małych Form Teatralnych pod hasłem „HIV/AIDS</a:t>
            </a:r>
            <a:br>
              <a:rPr lang="pl-PL" sz="2800" b="1">
                <a:latin typeface="Gill Sans MT" pitchFamily="34"/>
              </a:rPr>
            </a:br>
            <a:r>
              <a:rPr lang="pl-PL" sz="2800" b="1">
                <a:latin typeface="Gill Sans MT" pitchFamily="34"/>
              </a:rPr>
              <a:t> i uzależnienia wokół nas” </a:t>
            </a:r>
          </a:p>
          <a:p>
            <a:pPr lvl="0" algn="ctr">
              <a:buNone/>
            </a:pPr>
            <a:r>
              <a:rPr lang="pl-PL" sz="2800" b="1">
                <a:latin typeface="Gill Sans MT" pitchFamily="34"/>
              </a:rPr>
              <a:t>W Domu Kultury SM Janowo </a:t>
            </a:r>
            <a:br>
              <a:rPr lang="pl-PL" sz="2800" b="1">
                <a:latin typeface="Gill Sans MT" pitchFamily="34"/>
              </a:rPr>
            </a:br>
            <a:r>
              <a:rPr lang="pl-PL" sz="2800" b="1">
                <a:latin typeface="Gill Sans MT" pitchFamily="34"/>
              </a:rPr>
              <a:t>w Rumi</a:t>
            </a: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4844" y="40681"/>
            <a:ext cx="1955883" cy="194003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Obraz 5"/>
          <p:cNvPicPr>
            <a:picLocks noChangeAspect="1"/>
          </p:cNvPicPr>
          <p:nvPr/>
        </p:nvPicPr>
        <p:blipFill>
          <a:blip r:embed="rId4" cstate="print">
            <a:alphaModFix/>
          </a:blip>
          <a:srcRect/>
          <a:stretch>
            <a:fillRect/>
          </a:stretch>
        </p:blipFill>
        <p:spPr>
          <a:xfrm>
            <a:off x="439460" y="2174031"/>
            <a:ext cx="5726256" cy="413675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1775517" y="764703"/>
            <a:ext cx="10081122" cy="923763"/>
          </a:xfrm>
        </p:spPr>
        <p:txBody>
          <a:bodyPr lIns="0" tIns="0" rIns="0" bIns="0" anchor="ctr" anchorCtr="1"/>
          <a:lstStyle/>
          <a:p>
            <a:pPr lvl="0" algn="ctr" hangingPunct="0"/>
            <a:r>
              <a:rPr lang="pl-PL" b="1">
                <a:latin typeface="Verdana" pitchFamily="34"/>
              </a:rPr>
              <a:t>Oświata Zdrowotna i Promocja Zdrowia</a:t>
            </a:r>
          </a:p>
        </p:txBody>
      </p:sp>
      <p:sp>
        <p:nvSpPr>
          <p:cNvPr id="3" name="Symbol zastępczy tekstu 3"/>
          <p:cNvSpPr txBox="1">
            <a:spLocks noGrp="1"/>
          </p:cNvSpPr>
          <p:nvPr>
            <p:ph idx="1"/>
          </p:nvPr>
        </p:nvSpPr>
        <p:spPr>
          <a:xfrm>
            <a:off x="5960836" y="2238624"/>
            <a:ext cx="5709385" cy="4062596"/>
          </a:xfrm>
        </p:spPr>
        <p:txBody>
          <a:bodyPr anchorCtr="1"/>
          <a:lstStyle/>
          <a:p>
            <a:pPr lvl="0" algn="ctr">
              <a:buNone/>
            </a:pPr>
            <a:r>
              <a:rPr lang="pl-PL" sz="2800" b="1">
                <a:latin typeface="Gill Sans MT" pitchFamily="34"/>
              </a:rPr>
              <a:t>XI edycja Przeglądu Małych Form Teatralnych   pod hasłem  „Promienny Uśmiech. </a:t>
            </a:r>
            <a:br>
              <a:rPr lang="pl-PL" sz="2800" b="1">
                <a:latin typeface="Gill Sans MT" pitchFamily="34"/>
              </a:rPr>
            </a:br>
            <a:r>
              <a:rPr lang="pl-PL" sz="2800" b="1">
                <a:latin typeface="Gill Sans MT" pitchFamily="34"/>
              </a:rPr>
              <a:t>-  Radosna Przyszłość” </a:t>
            </a:r>
            <a:br>
              <a:rPr lang="pl-PL" sz="2800" b="1">
                <a:latin typeface="Gill Sans MT" pitchFamily="34"/>
              </a:rPr>
            </a:br>
            <a:r>
              <a:rPr lang="pl-PL" sz="2800" b="1">
                <a:latin typeface="Gill Sans MT" pitchFamily="34"/>
              </a:rPr>
              <a:t>w Zespole Szkół Nr 1 w Redzie.</a:t>
            </a: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5200" y="41038"/>
            <a:ext cx="1955883" cy="194003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Obraz 5"/>
          <p:cNvPicPr>
            <a:picLocks noChangeAspect="1"/>
          </p:cNvPicPr>
          <p:nvPr/>
        </p:nvPicPr>
        <p:blipFill>
          <a:blip r:embed="rId4" cstate="print">
            <a:alphaModFix/>
          </a:blip>
          <a:srcRect/>
          <a:stretch>
            <a:fillRect/>
          </a:stretch>
        </p:blipFill>
        <p:spPr>
          <a:xfrm>
            <a:off x="330793" y="2193298"/>
            <a:ext cx="5630043" cy="415325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1844299" y="993614"/>
            <a:ext cx="9855695" cy="430883"/>
          </a:xfrm>
        </p:spPr>
        <p:txBody>
          <a:bodyPr lIns="0" tIns="0" rIns="0" bIns="0" anchor="ctr" anchorCtr="1">
            <a:spAutoFit/>
          </a:bodyPr>
          <a:lstStyle/>
          <a:p>
            <a:pPr lvl="0" algn="ctr" hangingPunct="0"/>
            <a:r>
              <a:rPr lang="pl-PL" b="1">
                <a:latin typeface="Verdana" pitchFamily="34"/>
              </a:rPr>
              <a:t>Oświata Zdrowotna i Promocja Zdrowia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581037" y="2605756"/>
            <a:ext cx="5354278" cy="3436836"/>
          </a:xfrm>
        </p:spPr>
        <p:txBody>
          <a:bodyPr anchorCtr="1">
            <a:spAutoFit/>
          </a:bodyPr>
          <a:lstStyle/>
          <a:p>
            <a:pPr lvl="0" algn="ctr">
              <a:buNone/>
            </a:pPr>
            <a:r>
              <a:rPr lang="pl-PL" sz="2800" b="1"/>
              <a:t>Akcje profilaktyczne w ramach profilaktyki nowotworowej </a:t>
            </a:r>
            <a:br>
              <a:rPr lang="pl-PL" sz="2800" b="1"/>
            </a:br>
            <a:r>
              <a:rPr lang="pl-PL" sz="2800" b="1"/>
              <a:t>w C. H. Jantar w Wejherowie</a:t>
            </a:r>
          </a:p>
          <a:p>
            <a:pPr lvl="0" algn="ctr">
              <a:buNone/>
            </a:pPr>
            <a:r>
              <a:rPr lang="pl-PL" sz="2800" b="1"/>
              <a:t>„ W Dniu Kobiet Pomyśl </a:t>
            </a:r>
            <a:br>
              <a:rPr lang="pl-PL" sz="2800" b="1"/>
            </a:br>
            <a:r>
              <a:rPr lang="pl-PL" sz="2800" b="1"/>
              <a:t>o Sobie - Postaw Na Zdrowie”</a:t>
            </a:r>
          </a:p>
          <a:p>
            <a:pPr lvl="0" algn="ctr">
              <a:buNone/>
            </a:pPr>
            <a:r>
              <a:rPr lang="pl-PL" sz="2800" b="1"/>
              <a:t>       „Październik Miesiącem    	  Świadomości Raka Piersi”. </a:t>
            </a:r>
            <a:r>
              <a:rPr lang="pl-PL" b="1"/>
              <a:t>                      </a:t>
            </a:r>
          </a:p>
        </p:txBody>
      </p:sp>
      <p:pic>
        <p:nvPicPr>
          <p:cNvPr id="4" name="Obraz 4"/>
          <p:cNvPicPr>
            <a:picLocks noChangeAspect="1"/>
          </p:cNvPicPr>
          <p:nvPr/>
        </p:nvPicPr>
        <p:blipFill>
          <a:blip r:embed="rId3" cstate="print">
            <a:alphaModFix/>
          </a:blip>
          <a:srcRect/>
          <a:stretch>
            <a:fillRect/>
          </a:stretch>
        </p:blipFill>
        <p:spPr>
          <a:xfrm>
            <a:off x="6119996" y="2159995"/>
            <a:ext cx="5579997" cy="388259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25557" y="41404"/>
            <a:ext cx="1955883" cy="194003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1981440" y="993614"/>
            <a:ext cx="9629272" cy="430883"/>
          </a:xfrm>
        </p:spPr>
        <p:txBody>
          <a:bodyPr lIns="0" tIns="0" rIns="0" bIns="0" anchor="ctr" anchorCtr="1">
            <a:spAutoFit/>
          </a:bodyPr>
          <a:lstStyle/>
          <a:p>
            <a:pPr lvl="0" algn="ctr" hangingPunct="0"/>
            <a:r>
              <a:rPr lang="pl-PL" b="1">
                <a:latin typeface="Verdana" pitchFamily="34"/>
              </a:rPr>
              <a:t>Oświata Zdrowotna i Promocja Zdrowia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6231599" y="3080586"/>
            <a:ext cx="5354278" cy="1785100"/>
          </a:xfrm>
        </p:spPr>
        <p:txBody>
          <a:bodyPr anchorCtr="1">
            <a:spAutoFit/>
          </a:bodyPr>
          <a:lstStyle/>
          <a:p>
            <a:pPr lvl="0" algn="ctr">
              <a:buNone/>
            </a:pPr>
            <a:r>
              <a:rPr lang="pl-PL" b="1"/>
              <a:t>Ś</a:t>
            </a:r>
            <a:r>
              <a:rPr lang="pl-PL" sz="2800" b="1"/>
              <a:t>wiatowy Dzień  Zdrowia</a:t>
            </a:r>
            <a:br>
              <a:rPr lang="pl-PL" sz="2800" b="1"/>
            </a:br>
            <a:r>
              <a:rPr lang="pl-PL" sz="2800" b="1"/>
              <a:t>akcja profilaktyczna  pod hasłem „Zdrowe Bicie Serca” </a:t>
            </a:r>
            <a:br>
              <a:rPr lang="pl-PL" sz="2800" b="1"/>
            </a:br>
            <a:r>
              <a:rPr lang="pl-PL" sz="2800" b="1"/>
              <a:t>w CH Jantar w Wejherowie</a:t>
            </a:r>
          </a:p>
        </p:txBody>
      </p:sp>
      <p:pic>
        <p:nvPicPr>
          <p:cNvPr id="4" name="Obraz 4"/>
          <p:cNvPicPr>
            <a:picLocks noChangeAspect="1"/>
          </p:cNvPicPr>
          <p:nvPr/>
        </p:nvPicPr>
        <p:blipFill>
          <a:blip r:embed="rId3" cstate="print">
            <a:alphaModFix/>
          </a:blip>
          <a:srcRect/>
          <a:stretch>
            <a:fillRect/>
          </a:stretch>
        </p:blipFill>
        <p:spPr>
          <a:xfrm>
            <a:off x="719998" y="2159995"/>
            <a:ext cx="5219998" cy="378000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25557" y="41404"/>
            <a:ext cx="1955883" cy="194003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1780492" y="980730"/>
            <a:ext cx="9932130" cy="430883"/>
          </a:xfrm>
        </p:spPr>
        <p:txBody>
          <a:bodyPr lIns="0" tIns="0" rIns="0" bIns="0" anchor="ctr" anchorCtr="1">
            <a:spAutoFit/>
          </a:bodyPr>
          <a:lstStyle/>
          <a:p>
            <a:pPr lvl="0" algn="ctr" hangingPunct="0"/>
            <a:r>
              <a:rPr lang="pl-PL" b="1">
                <a:latin typeface="Verdana" pitchFamily="34"/>
              </a:rPr>
              <a:t>  Oświata Zdrowotna i Promocja Zdrowia</a:t>
            </a:r>
          </a:p>
        </p:txBody>
      </p:sp>
      <p:pic>
        <p:nvPicPr>
          <p:cNvPr id="3" name="Picture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356" y="165241"/>
            <a:ext cx="1955883" cy="194003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Symbol zastępczy zawartości 3"/>
          <p:cNvSpPr txBox="1">
            <a:spLocks noGrp="1"/>
          </p:cNvSpPr>
          <p:nvPr>
            <p:ph idx="1"/>
          </p:nvPr>
        </p:nvSpPr>
        <p:spPr>
          <a:xfrm>
            <a:off x="609484" y="2060847"/>
            <a:ext cx="10972443" cy="4602028"/>
          </a:xfrm>
        </p:spPr>
        <p:txBody>
          <a:bodyPr/>
          <a:lstStyle/>
          <a:p>
            <a:pPr lvl="0" algn="ctr">
              <a:buNone/>
            </a:pPr>
            <a:r>
              <a:rPr lang="pl-PL" sz="2800" b="1" dirty="0"/>
              <a:t>Proponowane profilaktyczne programy zdrowotne</a:t>
            </a:r>
          </a:p>
          <a:p>
            <a:pPr>
              <a:spcAft>
                <a:spcPts val="1200"/>
              </a:spcAft>
            </a:pPr>
            <a:r>
              <a:rPr lang="pl-PL" sz="2400" dirty="0"/>
              <a:t>Szczepienia przeciwko wirusowi brodawczaka ludzkiego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– </a:t>
            </a:r>
            <a:r>
              <a:rPr lang="pl-PL" sz="2000" dirty="0" smtClean="0"/>
              <a:t>profilaktyka </a:t>
            </a:r>
            <a:r>
              <a:rPr lang="pl-PL" sz="2000" dirty="0"/>
              <a:t>raka szyjki macicy. Grupa docelowa – dziewczęta w wieku gimnazjalnym, koszt uodpornienia 1 osoby około 900 zł</a:t>
            </a:r>
          </a:p>
          <a:p>
            <a:pPr>
              <a:spcAft>
                <a:spcPts val="1200"/>
              </a:spcAft>
              <a:tabLst>
                <a:tab pos="914399" algn="l"/>
              </a:tabLst>
            </a:pPr>
            <a:r>
              <a:rPr lang="pl-PL" sz="2400" dirty="0"/>
              <a:t>Szczepienia przeciwko pneumokokom-Inwazyjna choroba </a:t>
            </a:r>
            <a:r>
              <a:rPr lang="pl-PL" sz="2400" dirty="0" err="1"/>
              <a:t>pneumokokowa</a:t>
            </a:r>
            <a:r>
              <a:rPr lang="pl-PL" sz="2400" dirty="0"/>
              <a:t>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– </a:t>
            </a:r>
            <a:r>
              <a:rPr lang="pl-PL" sz="2000" dirty="0"/>
              <a:t>jedna z głównych przyczyn zgonów u niemowląt, grupa docelowa – niemowlęta i małe dzieci, koszt uodpornienia 1 osoby około 1000 zł. </a:t>
            </a:r>
            <a:endParaRPr lang="pl-PL" sz="2400" dirty="0"/>
          </a:p>
          <a:p>
            <a:pPr>
              <a:spcAft>
                <a:spcPts val="0"/>
              </a:spcAft>
              <a:tabLst>
                <a:tab pos="914399" algn="l"/>
              </a:tabLst>
            </a:pPr>
            <a:r>
              <a:rPr lang="pl-PL" sz="2400" dirty="0"/>
              <a:t>Szczepienia przeciwko ospie </a:t>
            </a:r>
            <a:r>
              <a:rPr lang="pl-PL" sz="2400" dirty="0" smtClean="0"/>
              <a:t>wietrznej </a:t>
            </a:r>
            <a:br>
              <a:rPr lang="pl-PL" sz="2400" dirty="0" smtClean="0"/>
            </a:br>
            <a:r>
              <a:rPr lang="pl-PL" sz="2400" dirty="0" smtClean="0"/>
              <a:t>- </a:t>
            </a:r>
            <a:r>
              <a:rPr lang="pl-PL" sz="2000" dirty="0"/>
              <a:t>ciężki przebieg u niemowląt, bardzo wysoka zakaźność, grupa docelowa – niemowlęta &gt; 9 m-ca, małe dzieci; koszt </a:t>
            </a:r>
            <a:r>
              <a:rPr lang="pl-PL" sz="2000" dirty="0" err="1"/>
              <a:t>udpornienia</a:t>
            </a:r>
            <a:r>
              <a:rPr lang="pl-PL" sz="2000" dirty="0"/>
              <a:t> 1 osoby około 200 zł.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tytuł 2"/>
          <p:cNvSpPr txBox="1">
            <a:spLocks noGrp="1"/>
          </p:cNvSpPr>
          <p:nvPr>
            <p:ph type="subTitle" idx="1"/>
          </p:nvPr>
        </p:nvSpPr>
        <p:spPr>
          <a:xfrm>
            <a:off x="652534" y="1012679"/>
            <a:ext cx="10993547" cy="590318"/>
          </a:xfrm>
        </p:spPr>
        <p:txBody>
          <a:bodyPr/>
          <a:lstStyle/>
          <a:p>
            <a:pPr lvl="0" algn="ctr">
              <a:spcBef>
                <a:spcPts val="300"/>
              </a:spcBef>
            </a:pPr>
            <a:r>
              <a:rPr lang="pl-PL" sz="1400" b="1">
                <a:solidFill>
                  <a:srgbClr val="3D3D3D"/>
                </a:solidFill>
                <a:latin typeface="Verdana" pitchFamily="34"/>
                <a:ea typeface="Verdana" pitchFamily="34"/>
                <a:cs typeface="Verdana" pitchFamily="34"/>
              </a:rPr>
              <a:t>Państwowy Powiatowy Inspektor Sanitarny w Wejherowie</a:t>
            </a:r>
          </a:p>
          <a:p>
            <a:pPr lvl="0"/>
            <a:endParaRPr lang="pl-PL"/>
          </a:p>
        </p:txBody>
      </p:sp>
      <p:pic>
        <p:nvPicPr>
          <p:cNvPr id="3" name="Picture 11" descr="Plik:POL Wejherowo COA.sv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161590" y="218788"/>
            <a:ext cx="1627183" cy="19462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Prostokąt 4"/>
          <p:cNvSpPr/>
          <p:nvPr/>
        </p:nvSpPr>
        <p:spPr>
          <a:xfrm>
            <a:off x="2208367" y="4419670"/>
            <a:ext cx="7881871" cy="58477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492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l-PL" sz="3200" b="1" i="0" u="none" strike="noStrike" kern="1200" cap="none" spc="0" baseline="0">
                <a:solidFill>
                  <a:srgbClr val="FFFFFF"/>
                </a:solidFill>
                <a:uFillTx/>
                <a:latin typeface="Verdana" pitchFamily="34"/>
                <a:ea typeface="Verdana" pitchFamily="34"/>
                <a:cs typeface="Verdana" pitchFamily="34"/>
              </a:rPr>
              <a:t>Dziękuję za uwagę</a:t>
            </a: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81224" y="154698"/>
            <a:ext cx="1955801" cy="19399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ywidenda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TC103457464%5b%5bfn=Dywidenda%5d%5d</Template>
  <TotalTime>959</TotalTime>
  <Words>2519</Words>
  <Application>Microsoft Office PowerPoint</Application>
  <PresentationFormat>Niestandardowy</PresentationFormat>
  <Paragraphs>556</Paragraphs>
  <Slides>61</Slides>
  <Notes>20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61</vt:i4>
      </vt:variant>
    </vt:vector>
  </HeadingPairs>
  <TitlesOfParts>
    <vt:vector size="62" baseType="lpstr">
      <vt:lpstr>Dywidenda</vt:lpstr>
      <vt:lpstr>Prezentacja programu PowerPoint</vt:lpstr>
      <vt:lpstr>Podstawy działania</vt:lpstr>
      <vt:lpstr>Podstawy działania</vt:lpstr>
      <vt:lpstr>Sytuacja epidemiologiczna chorób zakaźnych  w powiecie</vt:lpstr>
      <vt:lpstr>Sytuacja epidemiologiczna chorób zakaźnych  w powiecie</vt:lpstr>
      <vt:lpstr>Sytuacja epidemiologiczna chorób zakaźnych  w powiecie</vt:lpstr>
      <vt:lpstr>Sytuacja epidemiologiczna chorób zakaźnych  w powiecie</vt:lpstr>
      <vt:lpstr>występowanie chorób zakaźnych wieku dziecięcego w powiecie wejherowskim  </vt:lpstr>
      <vt:lpstr>szczepieNIA OCHRONNE W POWIECIE  wejherowSKIM</vt:lpstr>
      <vt:lpstr>szczepieNIA OCHRONNE W POWIECIE  wejherowSKIM</vt:lpstr>
      <vt:lpstr>stan sanitarnY podmiotów medycznych</vt:lpstr>
      <vt:lpstr>stan sanitarnY podmiotów medycznych</vt:lpstr>
      <vt:lpstr>stan sanitarnY podmiotów medycznych</vt:lpstr>
      <vt:lpstr>stan sanitarnY podmiotów medycznych</vt:lpstr>
      <vt:lpstr>POWSZECHNA deratyzacja MIASTA</vt:lpstr>
      <vt:lpstr>Obiekty użyteczności publicznej</vt:lpstr>
      <vt:lpstr>Obiekty użyteczności publicznej</vt:lpstr>
      <vt:lpstr>Obiekty użyteczności publicznej</vt:lpstr>
      <vt:lpstr>Nadzór nad postępowaniem z odpadami medycznymi</vt:lpstr>
      <vt:lpstr>Bezpieczeństwo zdrowotne wody</vt:lpstr>
      <vt:lpstr>Bezpieczeństwo zdrowotne wody</vt:lpstr>
      <vt:lpstr>Bezpieczeństwo zdrowotne wody</vt:lpstr>
      <vt:lpstr>Bezpieczeństwo zdrowotne wody</vt:lpstr>
      <vt:lpstr>Kryteria oceny sanitarnej zakładów pracy</vt:lpstr>
      <vt:lpstr>Ocena higienicznych warunków pracy </vt:lpstr>
      <vt:lpstr>Ocena higienicznych warunków pracy </vt:lpstr>
      <vt:lpstr>Ocena higienicznych warunków pracy </vt:lpstr>
      <vt:lpstr>Stwierdzanie chorób zawodowych</vt:lpstr>
      <vt:lpstr> Bezpieczeństwo żywności</vt:lpstr>
      <vt:lpstr> Bezpieczeństwo żywności</vt:lpstr>
      <vt:lpstr> Bezpieczeństwo żywności</vt:lpstr>
      <vt:lpstr> Bezpieczeństwo żywności</vt:lpstr>
      <vt:lpstr> Bezpieczeństwo żywności</vt:lpstr>
      <vt:lpstr> Bezpieczeństwo żywności</vt:lpstr>
      <vt:lpstr> Bezpieczeństwo żywności</vt:lpstr>
      <vt:lpstr> Bezpieczeństwo żywności</vt:lpstr>
      <vt:lpstr> Bezpieczeństwo żywności</vt:lpstr>
      <vt:lpstr> Bezpieczeństwo żywności</vt:lpstr>
      <vt:lpstr> Bezpieczeństwo żywności</vt:lpstr>
      <vt:lpstr> Bezpieczeństwo żywności</vt:lpstr>
      <vt:lpstr> Bezpieczeństwo żywności</vt:lpstr>
      <vt:lpstr>Stan sanitarny placówek oświatowo-wychowawczych</vt:lpstr>
      <vt:lpstr>Stan sanitarny placówek oświatowo-wychowawczych</vt:lpstr>
      <vt:lpstr>Higienizacja procesów nauczania</vt:lpstr>
      <vt:lpstr>Dożywianie dzieci i młodzieży w szkołach</vt:lpstr>
      <vt:lpstr>Sklepiki szkolne</vt:lpstr>
      <vt:lpstr>Ocena wypoczynku dzieci i młodzieży</vt:lpstr>
      <vt:lpstr>Działania kontrolno-represyjne</vt:lpstr>
      <vt:lpstr>Oświata Zdrowotna i Promocja Zdrowia</vt:lpstr>
      <vt:lpstr>       Oświata Zdrowotna i Promocja Zdrowia</vt:lpstr>
      <vt:lpstr>  Oświata Zdrowotna i Promocja Zdrowia</vt:lpstr>
      <vt:lpstr>    Oświata Zdrowotna i Promocja Zdrowia</vt:lpstr>
      <vt:lpstr>Oświata Zdrowotna i Promocja Zdrowia</vt:lpstr>
      <vt:lpstr>     Oświata Zdrowotna i Promocja Zdrowia</vt:lpstr>
      <vt:lpstr>Oświata Zdrowotna i Promocja Zdrowia</vt:lpstr>
      <vt:lpstr>Oświata Zdrowotna i Promocja Zdrowia</vt:lpstr>
      <vt:lpstr>Oświata Zdrowotna i Promocja Zdrowia</vt:lpstr>
      <vt:lpstr>Oświata Zdrowotna i Promocja Zdrowia</vt:lpstr>
      <vt:lpstr>Oświata Zdrowotna i Promocja Zdrowia</vt:lpstr>
      <vt:lpstr>  Oświata Zdrowotna i Promocja Zdrowia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Ewa Banasik</dc:creator>
  <cp:lastModifiedBy>Basia</cp:lastModifiedBy>
  <cp:revision>61</cp:revision>
  <dcterms:created xsi:type="dcterms:W3CDTF">2014-02-12T10:19:28Z</dcterms:created>
  <dcterms:modified xsi:type="dcterms:W3CDTF">2014-02-19T08:53:58Z</dcterms:modified>
</cp:coreProperties>
</file>